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7" r:id="rId4"/>
    <p:sldId id="258" r:id="rId5"/>
    <p:sldId id="260" r:id="rId6"/>
    <p:sldId id="263" r:id="rId7"/>
    <p:sldId id="262" r:id="rId8"/>
    <p:sldId id="261" r:id="rId9"/>
    <p:sldId id="264" r:id="rId10"/>
    <p:sldId id="265" r:id="rId11"/>
    <p:sldId id="266" r:id="rId12"/>
  </p:sldIdLst>
  <p:sldSz cx="14630400" cy="8229600"/>
  <p:notesSz cx="8229600" cy="14630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irmala UI" panose="020B0502040204020203" pitchFamily="34" charset="0"/>
      <p:regular r:id="rId18"/>
      <p:bold r:id="rId19"/>
    </p:embeddedFont>
    <p:embeddedFont>
      <p:font typeface="Nirmala UI Semilight" panose="020B0402040204020203" pitchFamily="34" charset="0"/>
      <p:regular r:id="rId20"/>
    </p:embeddedFont>
    <p:embeddedFont>
      <p:font typeface="Prata" panose="020B0604020202020204" charset="0"/>
      <p:regular r:id="rId21"/>
    </p:embeddedFont>
    <p:embeddedFont>
      <p:font typeface="Raleway" pitchFamily="2" charset="0"/>
      <p:regular r:id="rId22"/>
      <p:bold r:id="rId23"/>
      <p:italic r:id="rId24"/>
      <p:boldItalic r:id="rId25"/>
    </p:embeddedFont>
    <p:embeddedFont>
      <p:font typeface="Raleway Bold" charset="0"/>
      <p:bold r:id="rId26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5" d="100"/>
          <a:sy n="55" d="100"/>
        </p:scale>
        <p:origin x="6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7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76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67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17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9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gi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rea.ceibal.edu.uy/elp/moviendo-nuestro-esqueleto/huesos_msculos_y_articulaciones.html" TargetMode="External"/><Relationship Id="rId9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948107"/>
            <a:ext cx="7556421" cy="978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 Los Músculos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93790" y="4266486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4901446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CO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4909066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4884539"/>
            <a:ext cx="2558534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CFCBBF"/>
                </a:solidFill>
                <a:latin typeface="Raleway Bold" pitchFamily="34" charset="0"/>
                <a:ea typeface="Raleway Bold" pitchFamily="34" charset="-122"/>
                <a:cs typeface="Raleway Bold" pitchFamily="34" charset="-120"/>
              </a:rPr>
              <a:t>by Alejandra Sierra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573085" y="178839"/>
            <a:ext cx="729138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Prata" pitchFamily="34" charset="0"/>
              </a:rPr>
              <a:t>Tendones y ligamentos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64906" y="2124609"/>
            <a:ext cx="6393298" cy="13605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800" b="1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Tendón</a:t>
            </a:r>
            <a:r>
              <a:rPr lang="en-US" sz="2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: </a:t>
            </a:r>
            <a:r>
              <a:rPr lang="en-US" sz="2800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conecta</a:t>
            </a:r>
            <a:r>
              <a:rPr lang="en-US" sz="2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2800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músculos</a:t>
            </a:r>
            <a:r>
              <a:rPr lang="en-US" sz="2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y </a:t>
            </a:r>
            <a:r>
              <a:rPr lang="en-US" sz="2800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huesos</a:t>
            </a:r>
            <a:r>
              <a:rPr lang="en-US" sz="2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y </a:t>
            </a:r>
            <a:r>
              <a:rPr lang="en-US" sz="2800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facilita</a:t>
            </a:r>
            <a:r>
              <a:rPr lang="en-US" sz="2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2800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el</a:t>
            </a:r>
            <a:r>
              <a:rPr lang="en-US" sz="2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2800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movimiento</a:t>
            </a:r>
            <a:r>
              <a:rPr lang="en-US" sz="2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.</a:t>
            </a:r>
          </a:p>
          <a:p>
            <a:pPr marL="0" indent="0">
              <a:lnSpc>
                <a:spcPts val="3550"/>
              </a:lnSpc>
              <a:buNone/>
            </a:pPr>
            <a:endParaRPr lang="en-US" sz="2800" dirty="0">
              <a:solidFill>
                <a:srgbClr val="CFCBBF"/>
              </a:solidFill>
              <a:latin typeface="Raleway" pitchFamily="34" charset="0"/>
            </a:endParaRPr>
          </a:p>
          <a:p>
            <a:pPr marL="0" indent="0">
              <a:lnSpc>
                <a:spcPts val="3550"/>
              </a:lnSpc>
              <a:buNone/>
            </a:pPr>
            <a:endParaRPr lang="en-US" sz="2800" dirty="0">
              <a:solidFill>
                <a:srgbClr val="CFCBBF"/>
              </a:solidFill>
              <a:latin typeface="Raleway" pitchFamily="34" charset="0"/>
            </a:endParaRPr>
          </a:p>
          <a:p>
            <a:pPr marL="0" indent="0">
              <a:lnSpc>
                <a:spcPts val="3550"/>
              </a:lnSpc>
              <a:buNone/>
            </a:pPr>
            <a:endParaRPr lang="en-US" sz="2800" dirty="0">
              <a:solidFill>
                <a:srgbClr val="CFCBBF"/>
              </a:solidFill>
              <a:latin typeface="Raleway" pitchFamily="34" charset="0"/>
            </a:endParaRPr>
          </a:p>
          <a:p>
            <a:pPr marL="0" indent="0">
              <a:lnSpc>
                <a:spcPts val="3550"/>
              </a:lnSpc>
              <a:buNone/>
            </a:pPr>
            <a:endParaRPr lang="en-US" sz="2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0FCC1FE-ABD8-D92E-1973-2C97A0AC4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0" y="900853"/>
            <a:ext cx="7468642" cy="7268589"/>
          </a:xfrm>
          <a:prstGeom prst="rect">
            <a:avLst/>
          </a:prstGeom>
        </p:spPr>
      </p:pic>
      <p:sp>
        <p:nvSpPr>
          <p:cNvPr id="7" name="Text 1">
            <a:extLst>
              <a:ext uri="{FF2B5EF4-FFF2-40B4-BE49-F238E27FC236}">
                <a16:creationId xmlns:a16="http://schemas.microsoft.com/office/drawing/2014/main" id="{202B6385-DE71-D511-30DD-D4748EB12B4C}"/>
              </a:ext>
            </a:extLst>
          </p:cNvPr>
          <p:cNvSpPr/>
          <p:nvPr/>
        </p:nvSpPr>
        <p:spPr>
          <a:xfrm>
            <a:off x="8085222" y="4337117"/>
            <a:ext cx="6393298" cy="13605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800" b="1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Ligamento</a:t>
            </a:r>
            <a:r>
              <a:rPr lang="en-US" sz="2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: </a:t>
            </a:r>
            <a:r>
              <a:rPr lang="en-US" sz="2800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conecta</a:t>
            </a:r>
            <a:r>
              <a:rPr lang="en-US" sz="2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2800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los</a:t>
            </a:r>
            <a:r>
              <a:rPr lang="en-US" sz="2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2800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huesos</a:t>
            </a:r>
            <a:r>
              <a:rPr lang="en-US" sz="2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y </a:t>
            </a:r>
            <a:r>
              <a:rPr lang="en-US" sz="2800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mantiene</a:t>
            </a:r>
            <a:r>
              <a:rPr lang="en-US" sz="2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2800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estables</a:t>
            </a:r>
            <a:r>
              <a:rPr lang="en-US" sz="2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las </a:t>
            </a:r>
            <a:r>
              <a:rPr lang="en-US" sz="2800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estructuras</a:t>
            </a:r>
            <a:r>
              <a:rPr lang="en-US" sz="2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.</a:t>
            </a:r>
          </a:p>
          <a:p>
            <a:pPr marL="0" indent="0">
              <a:lnSpc>
                <a:spcPts val="3550"/>
              </a:lnSpc>
              <a:buNone/>
            </a:pPr>
            <a:endParaRPr lang="en-US" sz="2800" dirty="0">
              <a:solidFill>
                <a:srgbClr val="CFCBBF"/>
              </a:solidFill>
              <a:latin typeface="Raleway" pitchFamily="34" charset="0"/>
            </a:endParaRPr>
          </a:p>
          <a:p>
            <a:pPr marL="0" indent="0">
              <a:lnSpc>
                <a:spcPts val="3550"/>
              </a:lnSpc>
              <a:buNone/>
            </a:pPr>
            <a:endParaRPr lang="en-US" sz="2800" dirty="0">
              <a:solidFill>
                <a:srgbClr val="CFCBBF"/>
              </a:solidFill>
              <a:latin typeface="Raleway" pitchFamily="34" charset="0"/>
            </a:endParaRPr>
          </a:p>
          <a:p>
            <a:pPr marL="0" indent="0">
              <a:lnSpc>
                <a:spcPts val="3550"/>
              </a:lnSpc>
              <a:buNone/>
            </a:pPr>
            <a:endParaRPr lang="en-US" sz="2800" dirty="0">
              <a:solidFill>
                <a:srgbClr val="CFCBBF"/>
              </a:solidFill>
              <a:latin typeface="Raleway" pitchFamily="34" charset="0"/>
            </a:endParaRPr>
          </a:p>
          <a:p>
            <a:pPr marL="0" indent="0">
              <a:lnSpc>
                <a:spcPts val="355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64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306456" y="137266"/>
            <a:ext cx="20174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2E782"/>
                </a:solidFill>
                <a:latin typeface="Prata" pitchFamily="34" charset="0"/>
              </a:rPr>
              <a:t>Fascia</a:t>
            </a:r>
            <a:endParaRPr lang="en-US" sz="4450" b="1" dirty="0"/>
          </a:p>
        </p:txBody>
      </p:sp>
      <p:sp>
        <p:nvSpPr>
          <p:cNvPr id="4" name="Text 1"/>
          <p:cNvSpPr/>
          <p:nvPr/>
        </p:nvSpPr>
        <p:spPr>
          <a:xfrm>
            <a:off x="8831484" y="2124609"/>
            <a:ext cx="5526720" cy="13605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550"/>
              </a:lnSpc>
              <a:buNone/>
            </a:pP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Es un </a:t>
            </a:r>
            <a:r>
              <a:rPr lang="en-US" sz="2800" b="1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tejido</a:t>
            </a: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2800" b="1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conectivo</a:t>
            </a: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2800" b="1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fuerte</a:t>
            </a: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y flexible que </a:t>
            </a:r>
            <a:r>
              <a:rPr lang="en-US" sz="2800" b="1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envuelve</a:t>
            </a: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las </a:t>
            </a:r>
            <a:r>
              <a:rPr lang="en-US" sz="2800" b="1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estructuras</a:t>
            </a: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del </a:t>
            </a:r>
            <a:r>
              <a:rPr lang="en-US" sz="2800" b="1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cuerpo</a:t>
            </a: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: </a:t>
            </a:r>
            <a:r>
              <a:rPr lang="en-US" sz="2800" b="1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músculos</a:t>
            </a: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, </a:t>
            </a:r>
            <a:r>
              <a:rPr lang="en-US" sz="2800" b="1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huesos</a:t>
            </a: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, </a:t>
            </a:r>
            <a:r>
              <a:rPr lang="en-US" sz="2800" b="1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vísceras</a:t>
            </a: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, </a:t>
            </a:r>
            <a:r>
              <a:rPr lang="en-US" sz="2800" b="1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vasos</a:t>
            </a: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2800" b="1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sanguíneos</a:t>
            </a: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. </a:t>
            </a:r>
            <a:r>
              <a:rPr lang="en-US" sz="2800" b="1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Funciona</a:t>
            </a: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2800" b="1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como</a:t>
            </a: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una </a:t>
            </a:r>
            <a:r>
              <a:rPr lang="en-US" sz="2800" b="1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capa</a:t>
            </a: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continua que da </a:t>
            </a:r>
            <a:r>
              <a:rPr lang="en-US" sz="2800" b="1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soporte</a:t>
            </a: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, forma, </a:t>
            </a:r>
            <a:r>
              <a:rPr lang="en-US" sz="2800" b="1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protección</a:t>
            </a: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, </a:t>
            </a:r>
            <a:r>
              <a:rPr lang="en-US" sz="2800" b="1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permite</a:t>
            </a: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2800" b="1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el</a:t>
            </a: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2800" b="1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movimiento</a:t>
            </a: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y </a:t>
            </a:r>
            <a:r>
              <a:rPr lang="en-US" sz="2800" b="1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el</a:t>
            </a: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2800" b="1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intercambio</a:t>
            </a: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de </a:t>
            </a:r>
            <a:r>
              <a:rPr lang="en-US" sz="2800" b="1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sustancias</a:t>
            </a:r>
            <a:r>
              <a:rPr lang="en-US" sz="2800" b="1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.</a:t>
            </a:r>
            <a:endParaRPr lang="en-US" sz="2800" dirty="0">
              <a:solidFill>
                <a:srgbClr val="CFCBBF"/>
              </a:solidFill>
              <a:latin typeface="Raleway" pitchFamily="34" charset="0"/>
              <a:ea typeface="Raleway" pitchFamily="34" charset="-122"/>
              <a:cs typeface="Raleway" pitchFamily="34" charset="-120"/>
            </a:endParaRPr>
          </a:p>
          <a:p>
            <a:pPr marL="0" indent="0">
              <a:lnSpc>
                <a:spcPts val="3550"/>
              </a:lnSpc>
              <a:buNone/>
            </a:pPr>
            <a:endParaRPr lang="en-US" sz="2800" dirty="0">
              <a:solidFill>
                <a:srgbClr val="CFCBBF"/>
              </a:solidFill>
              <a:latin typeface="Raleway" pitchFamily="34" charset="0"/>
            </a:endParaRPr>
          </a:p>
          <a:p>
            <a:pPr marL="0" indent="0">
              <a:lnSpc>
                <a:spcPts val="3550"/>
              </a:lnSpc>
              <a:buNone/>
            </a:pPr>
            <a:endParaRPr lang="en-US" sz="2800" dirty="0">
              <a:solidFill>
                <a:srgbClr val="CFCBBF"/>
              </a:solidFill>
              <a:latin typeface="Raleway" pitchFamily="34" charset="0"/>
            </a:endParaRPr>
          </a:p>
          <a:p>
            <a:pPr marL="0" indent="0">
              <a:lnSpc>
                <a:spcPts val="3550"/>
              </a:lnSpc>
              <a:buNone/>
            </a:pPr>
            <a:endParaRPr lang="en-US" sz="2800" dirty="0">
              <a:solidFill>
                <a:srgbClr val="CFCBBF"/>
              </a:solidFill>
              <a:latin typeface="Raleway" pitchFamily="34" charset="0"/>
            </a:endParaRPr>
          </a:p>
          <a:p>
            <a:pPr marL="0" indent="0">
              <a:lnSpc>
                <a:spcPts val="3550"/>
              </a:lnSpc>
              <a:buNone/>
            </a:pPr>
            <a:endParaRPr lang="en-US" sz="2800" dirty="0"/>
          </a:p>
        </p:txBody>
      </p:sp>
      <p:sp>
        <p:nvSpPr>
          <p:cNvPr id="2" name="AutoShape 2" descr="Understanding The Fascial System: An In-Depth Exploration - Release Works  Myofascial Therapy">
            <a:extLst>
              <a:ext uri="{FF2B5EF4-FFF2-40B4-BE49-F238E27FC236}">
                <a16:creationId xmlns:a16="http://schemas.microsoft.com/office/drawing/2014/main" id="{F16A1413-1FFE-4941-B6F8-F9F0166D4F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396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8" name="Picture 4" descr="Understanding The Fascial System: An In-Depth Exploration - Release Works  Myofascial Therapy">
            <a:extLst>
              <a:ext uri="{FF2B5EF4-FFF2-40B4-BE49-F238E27FC236}">
                <a16:creationId xmlns:a16="http://schemas.microsoft.com/office/drawing/2014/main" id="{2C243239-C632-41A6-8639-47F2393A3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857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43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2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911" y="487799"/>
            <a:ext cx="5302091" cy="554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50"/>
              </a:lnSpc>
              <a:buNone/>
            </a:pPr>
            <a:r>
              <a:rPr lang="en-US" sz="3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Función de los Músculos</a:t>
            </a:r>
            <a:endParaRPr lang="en-US" sz="3450" dirty="0"/>
          </a:p>
        </p:txBody>
      </p:sp>
      <p:sp>
        <p:nvSpPr>
          <p:cNvPr id="4" name="Shape 1"/>
          <p:cNvSpPr/>
          <p:nvPr/>
        </p:nvSpPr>
        <p:spPr>
          <a:xfrm>
            <a:off x="875586" y="1308259"/>
            <a:ext cx="22860" cy="5614749"/>
          </a:xfrm>
          <a:prstGeom prst="roundRect">
            <a:avLst>
              <a:gd name="adj" fmla="val 116419"/>
            </a:avLst>
          </a:prstGeom>
          <a:solidFill>
            <a:srgbClr val="535455"/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5" name="Shape 2"/>
          <p:cNvSpPr/>
          <p:nvPr/>
        </p:nvSpPr>
        <p:spPr>
          <a:xfrm>
            <a:off x="1063704" y="1695926"/>
            <a:ext cx="620911" cy="22860"/>
          </a:xfrm>
          <a:prstGeom prst="roundRect">
            <a:avLst>
              <a:gd name="adj" fmla="val 116419"/>
            </a:avLst>
          </a:prstGeom>
          <a:solidFill>
            <a:srgbClr val="535455"/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6" name="Shape 3"/>
          <p:cNvSpPr/>
          <p:nvPr/>
        </p:nvSpPr>
        <p:spPr>
          <a:xfrm>
            <a:off x="687467" y="1507808"/>
            <a:ext cx="399098" cy="399098"/>
          </a:xfrm>
          <a:prstGeom prst="roundRect">
            <a:avLst>
              <a:gd name="adj" fmla="val 6668"/>
            </a:avLst>
          </a:prstGeom>
          <a:solidFill>
            <a:srgbClr val="3A3B3C"/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7" name="Text 4"/>
          <p:cNvSpPr/>
          <p:nvPr/>
        </p:nvSpPr>
        <p:spPr>
          <a:xfrm>
            <a:off x="841058" y="1574244"/>
            <a:ext cx="91797" cy="2661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</a:t>
            </a:r>
            <a:endParaRPr lang="en-US" sz="2050" dirty="0"/>
          </a:p>
        </p:txBody>
      </p:sp>
      <p:sp>
        <p:nvSpPr>
          <p:cNvPr id="8" name="Text 5"/>
          <p:cNvSpPr/>
          <p:nvPr/>
        </p:nvSpPr>
        <p:spPr>
          <a:xfrm>
            <a:off x="1862733" y="1485662"/>
            <a:ext cx="2217777" cy="277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30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Movimiento</a:t>
            </a:r>
            <a:endParaRPr lang="en-US" sz="3000" dirty="0"/>
          </a:p>
        </p:txBody>
      </p:sp>
      <p:sp>
        <p:nvSpPr>
          <p:cNvPr id="9" name="Text 6"/>
          <p:cNvSpPr/>
          <p:nvPr/>
        </p:nvSpPr>
        <p:spPr>
          <a:xfrm>
            <a:off x="1862733" y="1869281"/>
            <a:ext cx="6660356" cy="709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Contracción muscular, permite el desplazamiento de huesos y articulaciones.</a:t>
            </a:r>
            <a:endParaRPr lang="en-US" sz="2400" dirty="0"/>
          </a:p>
        </p:txBody>
      </p:sp>
      <p:sp>
        <p:nvSpPr>
          <p:cNvPr id="10" name="Shape 7"/>
          <p:cNvSpPr/>
          <p:nvPr/>
        </p:nvSpPr>
        <p:spPr>
          <a:xfrm>
            <a:off x="1063704" y="3321368"/>
            <a:ext cx="620911" cy="22860"/>
          </a:xfrm>
          <a:prstGeom prst="roundRect">
            <a:avLst>
              <a:gd name="adj" fmla="val 116419"/>
            </a:avLst>
          </a:prstGeom>
          <a:solidFill>
            <a:srgbClr val="535455"/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11" name="Shape 8"/>
          <p:cNvSpPr/>
          <p:nvPr/>
        </p:nvSpPr>
        <p:spPr>
          <a:xfrm>
            <a:off x="687467" y="3133249"/>
            <a:ext cx="399098" cy="399098"/>
          </a:xfrm>
          <a:prstGeom prst="roundRect">
            <a:avLst>
              <a:gd name="adj" fmla="val 6668"/>
            </a:avLst>
          </a:prstGeom>
          <a:solidFill>
            <a:srgbClr val="3A3B3C"/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12" name="Text 9"/>
          <p:cNvSpPr/>
          <p:nvPr/>
        </p:nvSpPr>
        <p:spPr>
          <a:xfrm>
            <a:off x="805458" y="3199686"/>
            <a:ext cx="163116" cy="2661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2</a:t>
            </a:r>
            <a:endParaRPr lang="en-US" sz="2050" dirty="0"/>
          </a:p>
        </p:txBody>
      </p:sp>
      <p:sp>
        <p:nvSpPr>
          <p:cNvPr id="13" name="Text 10"/>
          <p:cNvSpPr/>
          <p:nvPr/>
        </p:nvSpPr>
        <p:spPr>
          <a:xfrm>
            <a:off x="1862733" y="3111103"/>
            <a:ext cx="2217777" cy="277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30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Postura</a:t>
            </a:r>
            <a:endParaRPr lang="en-US" sz="3000" dirty="0"/>
          </a:p>
        </p:txBody>
      </p:sp>
      <p:sp>
        <p:nvSpPr>
          <p:cNvPr id="14" name="Text 11"/>
          <p:cNvSpPr/>
          <p:nvPr/>
        </p:nvSpPr>
        <p:spPr>
          <a:xfrm>
            <a:off x="1828009" y="3354944"/>
            <a:ext cx="6660356" cy="354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Estabilizan el cuerpo y mantienen la </a:t>
            </a:r>
            <a:r>
              <a:rPr lang="en-US" sz="2400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postura</a:t>
            </a:r>
            <a:r>
              <a:rPr lang="en-US" sz="24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</a:p>
          <a:p>
            <a:pPr marL="0" indent="0" algn="l">
              <a:lnSpc>
                <a:spcPts val="2750"/>
              </a:lnSpc>
              <a:buNone/>
            </a:pPr>
            <a:r>
              <a:rPr lang="en-US" sz="2400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adecuada</a:t>
            </a:r>
            <a:r>
              <a:rPr lang="en-US" sz="24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.</a:t>
            </a:r>
            <a:endParaRPr lang="en-US" sz="2400" dirty="0"/>
          </a:p>
        </p:txBody>
      </p:sp>
      <p:sp>
        <p:nvSpPr>
          <p:cNvPr id="15" name="Shape 12"/>
          <p:cNvSpPr/>
          <p:nvPr/>
        </p:nvSpPr>
        <p:spPr>
          <a:xfrm>
            <a:off x="1063704" y="4592003"/>
            <a:ext cx="620911" cy="22860"/>
          </a:xfrm>
          <a:prstGeom prst="roundRect">
            <a:avLst>
              <a:gd name="adj" fmla="val 116419"/>
            </a:avLst>
          </a:prstGeom>
          <a:solidFill>
            <a:srgbClr val="535455"/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16" name="Shape 13"/>
          <p:cNvSpPr/>
          <p:nvPr/>
        </p:nvSpPr>
        <p:spPr>
          <a:xfrm>
            <a:off x="687467" y="4403884"/>
            <a:ext cx="399098" cy="399098"/>
          </a:xfrm>
          <a:prstGeom prst="roundRect">
            <a:avLst>
              <a:gd name="adj" fmla="val 6668"/>
            </a:avLst>
          </a:prstGeom>
          <a:solidFill>
            <a:srgbClr val="3A3B3C"/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17" name="Text 14"/>
          <p:cNvSpPr/>
          <p:nvPr/>
        </p:nvSpPr>
        <p:spPr>
          <a:xfrm>
            <a:off x="804505" y="4470321"/>
            <a:ext cx="165021" cy="2661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3</a:t>
            </a:r>
            <a:endParaRPr lang="en-US" sz="2050" dirty="0"/>
          </a:p>
        </p:txBody>
      </p:sp>
      <p:sp>
        <p:nvSpPr>
          <p:cNvPr id="18" name="Text 15"/>
          <p:cNvSpPr/>
          <p:nvPr/>
        </p:nvSpPr>
        <p:spPr>
          <a:xfrm>
            <a:off x="1862733" y="4381738"/>
            <a:ext cx="2217777" cy="277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30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Función de Órganos</a:t>
            </a:r>
            <a:endParaRPr lang="en-US" sz="3000" dirty="0"/>
          </a:p>
        </p:txBody>
      </p:sp>
      <p:sp>
        <p:nvSpPr>
          <p:cNvPr id="19" name="Text 16"/>
          <p:cNvSpPr/>
          <p:nvPr/>
        </p:nvSpPr>
        <p:spPr>
          <a:xfrm>
            <a:off x="1862733" y="4658916"/>
            <a:ext cx="6660356" cy="3548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Participan en la digestión, respiración y </a:t>
            </a:r>
          </a:p>
          <a:p>
            <a:pPr marL="0" indent="0" algn="l">
              <a:lnSpc>
                <a:spcPts val="2750"/>
              </a:lnSpc>
              <a:buNone/>
            </a:pPr>
            <a:r>
              <a:rPr lang="en-US" sz="2400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circulación</a:t>
            </a:r>
            <a:r>
              <a:rPr lang="en-US" sz="24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sanguínea.</a:t>
            </a:r>
            <a:endParaRPr lang="en-US" sz="2400" dirty="0"/>
          </a:p>
        </p:txBody>
      </p:sp>
      <p:sp>
        <p:nvSpPr>
          <p:cNvPr id="20" name="Shape 17"/>
          <p:cNvSpPr/>
          <p:nvPr/>
        </p:nvSpPr>
        <p:spPr>
          <a:xfrm>
            <a:off x="1063704" y="5862637"/>
            <a:ext cx="620911" cy="22860"/>
          </a:xfrm>
          <a:prstGeom prst="roundRect">
            <a:avLst>
              <a:gd name="adj" fmla="val 116419"/>
            </a:avLst>
          </a:prstGeom>
          <a:solidFill>
            <a:srgbClr val="535455"/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21" name="Shape 18"/>
          <p:cNvSpPr/>
          <p:nvPr/>
        </p:nvSpPr>
        <p:spPr>
          <a:xfrm>
            <a:off x="687467" y="5674519"/>
            <a:ext cx="399098" cy="399098"/>
          </a:xfrm>
          <a:prstGeom prst="roundRect">
            <a:avLst>
              <a:gd name="adj" fmla="val 6668"/>
            </a:avLst>
          </a:prstGeom>
          <a:solidFill>
            <a:srgbClr val="3A3B3C"/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22" name="Text 19"/>
          <p:cNvSpPr/>
          <p:nvPr/>
        </p:nvSpPr>
        <p:spPr>
          <a:xfrm>
            <a:off x="809149" y="5740956"/>
            <a:ext cx="155615" cy="2661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4</a:t>
            </a:r>
            <a:endParaRPr lang="en-US" sz="2050" dirty="0"/>
          </a:p>
        </p:txBody>
      </p:sp>
      <p:sp>
        <p:nvSpPr>
          <p:cNvPr id="23" name="Text 20"/>
          <p:cNvSpPr/>
          <p:nvPr/>
        </p:nvSpPr>
        <p:spPr>
          <a:xfrm>
            <a:off x="1862732" y="5811828"/>
            <a:ext cx="2217777" cy="277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30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Producción de Calor</a:t>
            </a:r>
            <a:endParaRPr lang="en-US" sz="3000" dirty="0"/>
          </a:p>
        </p:txBody>
      </p:sp>
      <p:sp>
        <p:nvSpPr>
          <p:cNvPr id="24" name="Text 21"/>
          <p:cNvSpPr/>
          <p:nvPr/>
        </p:nvSpPr>
        <p:spPr>
          <a:xfrm>
            <a:off x="1862733" y="6035992"/>
            <a:ext cx="6660356" cy="709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Las contracciones musculares generan calor, regulando la temperatura corporal.</a:t>
            </a:r>
            <a:endParaRPr lang="en-US" sz="2400" dirty="0"/>
          </a:p>
        </p:txBody>
      </p:sp>
      <p:sp>
        <p:nvSpPr>
          <p:cNvPr id="25" name="Text 22"/>
          <p:cNvSpPr/>
          <p:nvPr/>
        </p:nvSpPr>
        <p:spPr>
          <a:xfrm>
            <a:off x="620911" y="7189113"/>
            <a:ext cx="4435554" cy="554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50"/>
              </a:lnSpc>
              <a:buNone/>
            </a:pPr>
            <a:endParaRPr lang="en-US" sz="34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90443" y="234810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Tipos de Músculos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543867" y="477040"/>
            <a:ext cx="932820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750"/>
              </a:lnSpc>
              <a:buNone/>
            </a:pPr>
            <a:r>
              <a:rPr lang="en-US" sz="3200" dirty="0">
                <a:solidFill>
                  <a:srgbClr val="F2E782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Los músculos son los motores del cuerpo humano. Permiten el movimiento, la postura y el funcionamiento de los órganos internos. Son esenciales para la vida diaria</a:t>
            </a:r>
            <a:r>
              <a:rPr lang="en-US" sz="32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.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330733" y="3696653"/>
            <a:ext cx="28584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3200" b="1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Músculo Esquelético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330733" y="4277797"/>
            <a:ext cx="3978116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3200" dirty="0">
                <a:solidFill>
                  <a:srgbClr val="F2E782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Conectados a los huesos, permiten el movimiento voluntario.</a:t>
            </a:r>
            <a:endParaRPr lang="en-US" sz="3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305094" y="6134577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3200" dirty="0">
                <a:solidFill>
                  <a:srgbClr val="F2E782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Ejemplos: bíceps, tríceps, cuádriceps.</a:t>
            </a:r>
            <a:endParaRPr lang="en-US" sz="3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332928" y="36966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3200" b="1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Músculo Liso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5332928" y="4277797"/>
            <a:ext cx="3978116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750"/>
              </a:lnSpc>
              <a:buNone/>
            </a:pPr>
            <a:r>
              <a:rPr lang="en-US" sz="3200" dirty="0">
                <a:solidFill>
                  <a:srgbClr val="F2E782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Se encuentra en las paredes de los órganos internos, como el estómago y los vasos sanguíneos.</a:t>
            </a:r>
            <a:endParaRPr lang="en-US" sz="3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326141" y="6503194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3200" dirty="0">
                <a:solidFill>
                  <a:srgbClr val="F2E782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Movimiento involuntario y lento</a:t>
            </a:r>
            <a:r>
              <a:rPr lang="en-US" sz="22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.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0659425" y="36966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3200" b="1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Músculo Cardíaco</a:t>
            </a:r>
            <a:endParaRPr lang="en-US" sz="3200" dirty="0"/>
          </a:p>
        </p:txBody>
      </p:sp>
      <p:sp>
        <p:nvSpPr>
          <p:cNvPr id="11" name="Text 9"/>
          <p:cNvSpPr/>
          <p:nvPr/>
        </p:nvSpPr>
        <p:spPr>
          <a:xfrm>
            <a:off x="10485525" y="4277797"/>
            <a:ext cx="3978116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3200" dirty="0">
                <a:solidFill>
                  <a:srgbClr val="F2E782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Forma el corazón, responsable de la circulación sanguínea.</a:t>
            </a:r>
            <a:endParaRPr lang="en-US" sz="3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0485525" y="5780247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3200" dirty="0">
                <a:solidFill>
                  <a:srgbClr val="F2E782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Movimiento involuntario y rítmico</a:t>
            </a:r>
            <a:r>
              <a:rPr lang="en-US" sz="2200" dirty="0">
                <a:solidFill>
                  <a:srgbClr val="F2E782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</a:t>
            </a:r>
            <a:endParaRPr lang="en-US" sz="2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13" name="Picture 2" descr="Best Animations">
            <a:extLst>
              <a:ext uri="{FF2B5EF4-FFF2-40B4-BE49-F238E27FC236}">
                <a16:creationId xmlns:a16="http://schemas.microsoft.com/office/drawing/2014/main" id="{B127977B-33F3-0ED4-E54D-D79AD4CA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040" y="234882"/>
            <a:ext cx="2526297" cy="252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áfico 14" descr="Pulmones contorno">
            <a:extLst>
              <a:ext uri="{FF2B5EF4-FFF2-40B4-BE49-F238E27FC236}">
                <a16:creationId xmlns:a16="http://schemas.microsoft.com/office/drawing/2014/main" id="{F75EC695-7C24-1E2E-9041-432D7DB508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5714" y="3020750"/>
            <a:ext cx="1198543" cy="1198543"/>
          </a:xfrm>
          <a:prstGeom prst="rect">
            <a:avLst/>
          </a:prstGeom>
        </p:spPr>
      </p:pic>
      <p:pic>
        <p:nvPicPr>
          <p:cNvPr id="17" name="Gráfico 16" descr="Cráneo contorno">
            <a:extLst>
              <a:ext uri="{FF2B5EF4-FFF2-40B4-BE49-F238E27FC236}">
                <a16:creationId xmlns:a16="http://schemas.microsoft.com/office/drawing/2014/main" id="{E82DBCF3-2E4F-BA81-B248-F8D6F17AE2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00525" y="6843237"/>
            <a:ext cx="1198543" cy="1198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642859" y="328771"/>
            <a:ext cx="6312098" cy="630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Estructura de un Músculo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6522283" y="1258253"/>
            <a:ext cx="453628" cy="453628"/>
          </a:xfrm>
          <a:prstGeom prst="roundRect">
            <a:avLst>
              <a:gd name="adj" fmla="val 6668"/>
            </a:avLst>
          </a:prstGeom>
          <a:solidFill>
            <a:srgbClr val="3A3B3C"/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5" name="Text 2"/>
          <p:cNvSpPr/>
          <p:nvPr/>
        </p:nvSpPr>
        <p:spPr>
          <a:xfrm>
            <a:off x="6749097" y="1409462"/>
            <a:ext cx="104418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</a:t>
            </a:r>
            <a:endParaRPr lang="en-US" sz="2350" dirty="0"/>
          </a:p>
        </p:txBody>
      </p:sp>
      <p:sp>
        <p:nvSpPr>
          <p:cNvPr id="6" name="Text 3"/>
          <p:cNvSpPr/>
          <p:nvPr/>
        </p:nvSpPr>
        <p:spPr>
          <a:xfrm>
            <a:off x="7416046" y="1308675"/>
            <a:ext cx="2520553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3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Fibras Musculares</a:t>
            </a:r>
            <a:endParaRPr lang="en-US" sz="3200" dirty="0"/>
          </a:p>
        </p:txBody>
      </p:sp>
      <p:sp>
        <p:nvSpPr>
          <p:cNvPr id="7" name="Text 4"/>
          <p:cNvSpPr/>
          <p:nvPr/>
        </p:nvSpPr>
        <p:spPr>
          <a:xfrm>
            <a:off x="7315200" y="1661517"/>
            <a:ext cx="6312098" cy="8065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24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Unidades básicas, formadas por miofibrillas.</a:t>
            </a:r>
            <a:endParaRPr lang="en-US" sz="2400" dirty="0"/>
          </a:p>
        </p:txBody>
      </p:sp>
      <p:sp>
        <p:nvSpPr>
          <p:cNvPr id="8" name="Shape 5"/>
          <p:cNvSpPr/>
          <p:nvPr/>
        </p:nvSpPr>
        <p:spPr>
          <a:xfrm>
            <a:off x="6522283" y="2748855"/>
            <a:ext cx="453628" cy="453628"/>
          </a:xfrm>
          <a:prstGeom prst="roundRect">
            <a:avLst>
              <a:gd name="adj" fmla="val 6668"/>
            </a:avLst>
          </a:prstGeom>
          <a:solidFill>
            <a:srgbClr val="3A3B3C"/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9" name="Text 6"/>
          <p:cNvSpPr/>
          <p:nvPr/>
        </p:nvSpPr>
        <p:spPr>
          <a:xfrm>
            <a:off x="6703575" y="2900064"/>
            <a:ext cx="185499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7"/>
          <p:cNvSpPr/>
          <p:nvPr/>
        </p:nvSpPr>
        <p:spPr>
          <a:xfrm>
            <a:off x="7416046" y="2796606"/>
            <a:ext cx="2520553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28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Miofibrillas</a:t>
            </a:r>
            <a:endParaRPr lang="en-US" sz="2800" dirty="0"/>
          </a:p>
        </p:txBody>
      </p:sp>
      <p:sp>
        <p:nvSpPr>
          <p:cNvPr id="11" name="Text 8"/>
          <p:cNvSpPr/>
          <p:nvPr/>
        </p:nvSpPr>
        <p:spPr>
          <a:xfrm>
            <a:off x="7416046" y="3133189"/>
            <a:ext cx="5853589" cy="403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24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Hilos de proteínas que se contraen y relajan.</a:t>
            </a:r>
            <a:endParaRPr lang="en-US" sz="2400" dirty="0"/>
          </a:p>
        </p:txBody>
      </p:sp>
      <p:sp>
        <p:nvSpPr>
          <p:cNvPr id="12" name="Shape 9"/>
          <p:cNvSpPr/>
          <p:nvPr/>
        </p:nvSpPr>
        <p:spPr>
          <a:xfrm>
            <a:off x="6468029" y="3965406"/>
            <a:ext cx="453628" cy="453628"/>
          </a:xfrm>
          <a:prstGeom prst="roundRect">
            <a:avLst>
              <a:gd name="adj" fmla="val 6668"/>
            </a:avLst>
          </a:prstGeom>
          <a:solidFill>
            <a:srgbClr val="3A3B3C"/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13" name="Text 10"/>
          <p:cNvSpPr/>
          <p:nvPr/>
        </p:nvSpPr>
        <p:spPr>
          <a:xfrm>
            <a:off x="6608801" y="4116615"/>
            <a:ext cx="187523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3</a:t>
            </a:r>
            <a:endParaRPr lang="en-US" sz="2350" dirty="0"/>
          </a:p>
        </p:txBody>
      </p:sp>
      <p:sp>
        <p:nvSpPr>
          <p:cNvPr id="14" name="Text 11"/>
          <p:cNvSpPr/>
          <p:nvPr/>
        </p:nvSpPr>
        <p:spPr>
          <a:xfrm>
            <a:off x="7315200" y="3993703"/>
            <a:ext cx="2520553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28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Sarcómero</a:t>
            </a:r>
            <a:endParaRPr lang="en-US" sz="2800" dirty="0"/>
          </a:p>
        </p:txBody>
      </p:sp>
      <p:sp>
        <p:nvSpPr>
          <p:cNvPr id="15" name="Text 12"/>
          <p:cNvSpPr/>
          <p:nvPr/>
        </p:nvSpPr>
        <p:spPr>
          <a:xfrm>
            <a:off x="7315200" y="4362726"/>
            <a:ext cx="5853589" cy="806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24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Unidad funcional de la fibra muscular, responsable de la contracción.</a:t>
            </a:r>
            <a:endParaRPr lang="en-US" sz="2400" dirty="0"/>
          </a:p>
        </p:txBody>
      </p:sp>
      <p:sp>
        <p:nvSpPr>
          <p:cNvPr id="16" name="Shape 13"/>
          <p:cNvSpPr/>
          <p:nvPr/>
        </p:nvSpPr>
        <p:spPr>
          <a:xfrm>
            <a:off x="6468029" y="5817036"/>
            <a:ext cx="453628" cy="453628"/>
          </a:xfrm>
          <a:prstGeom prst="roundRect">
            <a:avLst>
              <a:gd name="adj" fmla="val 6668"/>
            </a:avLst>
          </a:prstGeom>
          <a:solidFill>
            <a:srgbClr val="3A3B3C"/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17" name="Text 14"/>
          <p:cNvSpPr/>
          <p:nvPr/>
        </p:nvSpPr>
        <p:spPr>
          <a:xfrm>
            <a:off x="6604156" y="5880021"/>
            <a:ext cx="176927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4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7315200" y="5902293"/>
            <a:ext cx="2520553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28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Tejido Conectivo</a:t>
            </a:r>
            <a:endParaRPr lang="en-US" sz="2800" dirty="0"/>
          </a:p>
        </p:txBody>
      </p:sp>
      <p:sp>
        <p:nvSpPr>
          <p:cNvPr id="19" name="Text 16"/>
          <p:cNvSpPr/>
          <p:nvPr/>
        </p:nvSpPr>
        <p:spPr>
          <a:xfrm>
            <a:off x="7383857" y="6258798"/>
            <a:ext cx="5853589" cy="403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24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Envuelve y conecta las fibras musculares.</a:t>
            </a:r>
            <a:endParaRPr lang="en-US" sz="2400" dirty="0"/>
          </a:p>
        </p:txBody>
      </p:sp>
      <p:pic>
        <p:nvPicPr>
          <p:cNvPr id="2" name="Picture 2" descr="Partes del Músculo">
            <a:extLst>
              <a:ext uri="{FF2B5EF4-FFF2-40B4-BE49-F238E27FC236}">
                <a16:creationId xmlns:a16="http://schemas.microsoft.com/office/drawing/2014/main" id="{44327179-FC8A-404B-B795-05C782AE39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t="22537" r="6145" b="7744"/>
          <a:stretch/>
        </p:blipFill>
        <p:spPr bwMode="auto">
          <a:xfrm>
            <a:off x="79422" y="625032"/>
            <a:ext cx="6437897" cy="69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8DE5D2E-6F93-4914-A049-D12C4D253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973" y="0"/>
            <a:ext cx="8093675" cy="82116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4B64F1A-F3A4-4B5B-9B1C-8B2DA718C308}"/>
              </a:ext>
            </a:extLst>
          </p:cNvPr>
          <p:cNvSpPr txBox="1"/>
          <p:nvPr/>
        </p:nvSpPr>
        <p:spPr>
          <a:xfrm>
            <a:off x="41841" y="7452245"/>
            <a:ext cx="331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Hacer silueta y ubicar algunos músculos </a:t>
            </a:r>
            <a:endParaRPr lang="es-CO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910007"/>
            <a:ext cx="729138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Importancia de los Huesos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958947"/>
            <a:ext cx="7556421" cy="13605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8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El esqueleto es la estructura de soporte del cuerpo. Brinda protección a los órganos internos, permite el movimiento y produce células sanguíneas.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798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76618" y="621387"/>
            <a:ext cx="6802279" cy="705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Estructura de los Huesos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618" y="1665565"/>
            <a:ext cx="564356" cy="5643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76618" y="2455664"/>
            <a:ext cx="2822258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0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Tejido Óseo</a:t>
            </a:r>
            <a:endParaRPr lang="en-US" sz="3000" dirty="0"/>
          </a:p>
        </p:txBody>
      </p:sp>
      <p:sp>
        <p:nvSpPr>
          <p:cNvPr id="6" name="Text 2"/>
          <p:cNvSpPr/>
          <p:nvPr/>
        </p:nvSpPr>
        <p:spPr>
          <a:xfrm>
            <a:off x="6276618" y="2943701"/>
            <a:ext cx="3612475" cy="1354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Compuesto por células óseas, matriz extracelular y vasos sanguíneos.</a:t>
            </a:r>
            <a:endParaRPr lang="en-US" sz="2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7707" y="1665565"/>
            <a:ext cx="564356" cy="5643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27707" y="2455664"/>
            <a:ext cx="2822258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0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Médula Ósea</a:t>
            </a:r>
            <a:endParaRPr lang="en-US" sz="3000" dirty="0"/>
          </a:p>
        </p:txBody>
      </p:sp>
      <p:sp>
        <p:nvSpPr>
          <p:cNvPr id="9" name="Text 4"/>
          <p:cNvSpPr/>
          <p:nvPr/>
        </p:nvSpPr>
        <p:spPr>
          <a:xfrm>
            <a:off x="10227707" y="2943701"/>
            <a:ext cx="3612475" cy="1354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Produce las células sanguíneas, como glóbulos rojos, blancos y plaquetas.</a:t>
            </a:r>
            <a:endParaRPr lang="en-US" sz="2200" dirty="0"/>
          </a:p>
        </p:txBody>
      </p:sp>
      <p:pic>
        <p:nvPicPr>
          <p:cNvPr id="10" name="Image 3" descr="Hueso contorno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76618" y="4501277"/>
            <a:ext cx="1038582" cy="103858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76618" y="5765602"/>
            <a:ext cx="2822258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0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Periostio</a:t>
            </a:r>
            <a:endParaRPr lang="en-US" sz="3000" dirty="0"/>
          </a:p>
        </p:txBody>
      </p:sp>
      <p:sp>
        <p:nvSpPr>
          <p:cNvPr id="12" name="Text 6"/>
          <p:cNvSpPr/>
          <p:nvPr/>
        </p:nvSpPr>
        <p:spPr>
          <a:xfrm>
            <a:off x="6276618" y="6253639"/>
            <a:ext cx="3612475" cy="1354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Capa externa fibrosa que recubre el hueso, contiene vasos sanguíneos y nervios.</a:t>
            </a:r>
            <a:endParaRPr lang="en-US" sz="2200" dirty="0"/>
          </a:p>
        </p:txBody>
      </p:sp>
      <p:pic>
        <p:nvPicPr>
          <p:cNvPr id="13" name="Image 4" descr="Esqueleto contorno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285188" y="4412848"/>
            <a:ext cx="1301148" cy="130114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27707" y="5765602"/>
            <a:ext cx="2822258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0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Cartílago</a:t>
            </a:r>
            <a:endParaRPr lang="en-US" sz="3000" dirty="0"/>
          </a:p>
        </p:txBody>
      </p:sp>
      <p:sp>
        <p:nvSpPr>
          <p:cNvPr id="15" name="Text 8"/>
          <p:cNvSpPr/>
          <p:nvPr/>
        </p:nvSpPr>
        <p:spPr>
          <a:xfrm>
            <a:off x="10227707" y="6253639"/>
            <a:ext cx="3612475" cy="9029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Tejido flexible que cubre las superficies articulares.</a:t>
            </a:r>
            <a:endParaRPr lang="en-US" sz="2200" dirty="0"/>
          </a:p>
        </p:txBody>
      </p:sp>
      <p:pic>
        <p:nvPicPr>
          <p:cNvPr id="1028" name="Picture 4" descr="Periostio 🔹Paradigmia">
            <a:extLst>
              <a:ext uri="{FF2B5EF4-FFF2-40B4-BE49-F238E27FC236}">
                <a16:creationId xmlns:a16="http://schemas.microsoft.com/office/drawing/2014/main" id="{0E00803A-1602-A0B2-5013-AAE54459C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054101"/>
            <a:ext cx="5994399" cy="54991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0" y="481423"/>
            <a:ext cx="5486400" cy="726675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67676" y="549950"/>
            <a:ext cx="4866799" cy="608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Tipos de Huesos</a:t>
            </a:r>
            <a:endParaRPr lang="en-US" sz="38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7676" y="1450300"/>
            <a:ext cx="973336" cy="155733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32953" y="1658795"/>
            <a:ext cx="2433399" cy="2765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8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Huesos Largos</a:t>
            </a:r>
            <a:endParaRPr lang="en-US" sz="2800" dirty="0"/>
          </a:p>
        </p:txBody>
      </p:sp>
      <p:sp>
        <p:nvSpPr>
          <p:cNvPr id="6" name="Text 2"/>
          <p:cNvSpPr/>
          <p:nvPr/>
        </p:nvSpPr>
        <p:spPr>
          <a:xfrm>
            <a:off x="7432953" y="2065973"/>
            <a:ext cx="6516172" cy="3893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Forma alargada, como el fémur y la tibia.</a:t>
            </a:r>
            <a:endParaRPr lang="en-US" sz="2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676" y="3007638"/>
            <a:ext cx="973336" cy="155733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32953" y="3202305"/>
            <a:ext cx="2433399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8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Huesos Cortos</a:t>
            </a:r>
            <a:endParaRPr lang="en-US" sz="2800" dirty="0"/>
          </a:p>
        </p:txBody>
      </p:sp>
      <p:sp>
        <p:nvSpPr>
          <p:cNvPr id="9" name="Text 4"/>
          <p:cNvSpPr/>
          <p:nvPr/>
        </p:nvSpPr>
        <p:spPr>
          <a:xfrm>
            <a:off x="7315200" y="3623310"/>
            <a:ext cx="6516172" cy="3893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Forma cúbica, como los huesos del carpo y el tarso.</a:t>
            </a:r>
            <a:endParaRPr lang="en-US" sz="2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7676" y="4564975"/>
            <a:ext cx="973336" cy="155733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32953" y="4759643"/>
            <a:ext cx="2433399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8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Huesos Planos</a:t>
            </a:r>
            <a:endParaRPr lang="en-US" sz="2800" dirty="0"/>
          </a:p>
        </p:txBody>
      </p:sp>
      <p:sp>
        <p:nvSpPr>
          <p:cNvPr id="12" name="Text 6"/>
          <p:cNvSpPr/>
          <p:nvPr/>
        </p:nvSpPr>
        <p:spPr>
          <a:xfrm>
            <a:off x="7432953" y="5180647"/>
            <a:ext cx="6516172" cy="3893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Forma aplanada, como el cráneo y las costillas.</a:t>
            </a:r>
            <a:endParaRPr lang="en-US" sz="24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7676" y="6122313"/>
            <a:ext cx="973336" cy="155733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432953" y="6316980"/>
            <a:ext cx="2433399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8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Huesos Irregulares</a:t>
            </a:r>
            <a:endParaRPr lang="en-US" sz="2800" dirty="0"/>
          </a:p>
        </p:txBody>
      </p:sp>
      <p:sp>
        <p:nvSpPr>
          <p:cNvPr id="15" name="Text 8"/>
          <p:cNvSpPr/>
          <p:nvPr/>
        </p:nvSpPr>
        <p:spPr>
          <a:xfrm>
            <a:off x="7489390" y="6706315"/>
            <a:ext cx="6516172" cy="3893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Forma compleja, como las vértebras y </a:t>
            </a:r>
          </a:p>
          <a:p>
            <a:pPr marL="0" indent="0" algn="l">
              <a:lnSpc>
                <a:spcPts val="3050"/>
              </a:lnSpc>
              <a:buNone/>
            </a:pPr>
            <a:r>
              <a:rPr lang="en-US" sz="2400" dirty="0" err="1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el</a:t>
            </a:r>
            <a:r>
              <a:rPr lang="en-US" sz="24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hueso hioides.</a:t>
            </a:r>
            <a:endParaRPr lang="en-US" sz="2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0039FBF-548A-034E-526E-AC20520030AF}"/>
              </a:ext>
            </a:extLst>
          </p:cNvPr>
          <p:cNvSpPr txBox="1"/>
          <p:nvPr/>
        </p:nvSpPr>
        <p:spPr>
          <a:xfrm>
            <a:off x="0" y="7748177"/>
            <a:ext cx="5486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>
                <a:hlinkClick r:id="rId4" tooltip="https://rea.ceibal.edu.uy/elp/moviendo-nuestro-esqueleto/huesos_msculos_y_articulaciones.html"/>
              </a:rPr>
              <a:t>Esta foto</a:t>
            </a:r>
            <a:r>
              <a:rPr lang="es-CO" sz="900"/>
              <a:t> de Autor desconocido está bajo licencia </a:t>
            </a:r>
            <a:r>
              <a:rPr lang="es-CO" sz="900">
                <a:hlinkClick r:id="rId9" tooltip="https://creativecommons.org/licenses/by-nc-sa/3.0/"/>
              </a:rPr>
              <a:t>CC BY-SA-NC</a:t>
            </a:r>
            <a:endParaRPr lang="es-CO" sz="9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CB0FB5A-373B-DD11-49E8-835FE99AC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65" y="92583"/>
            <a:ext cx="6076435" cy="813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89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444</Words>
  <Application>Microsoft Office PowerPoint</Application>
  <PresentationFormat>Personalizado</PresentationFormat>
  <Paragraphs>86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</vt:lpstr>
      <vt:lpstr>Prata</vt:lpstr>
      <vt:lpstr>Aptos</vt:lpstr>
      <vt:lpstr>Calibri</vt:lpstr>
      <vt:lpstr>Raleway Bold</vt:lpstr>
      <vt:lpstr>Raleway</vt:lpstr>
      <vt:lpstr>Nirmala UI Semilight</vt:lpstr>
      <vt:lpstr>Nirmala UI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ALEJANDRA SOFIA</cp:lastModifiedBy>
  <cp:revision>9</cp:revision>
  <dcterms:created xsi:type="dcterms:W3CDTF">2024-09-30T00:25:13Z</dcterms:created>
  <dcterms:modified xsi:type="dcterms:W3CDTF">2025-09-09T14:53:00Z</dcterms:modified>
</cp:coreProperties>
</file>