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4"/>
  </p:sldMasterIdLst>
  <p:notesMasterIdLst>
    <p:notesMasterId r:id="rId35"/>
  </p:notesMasterIdLst>
  <p:handoutMasterIdLst>
    <p:handoutMasterId r:id="rId36"/>
  </p:handoutMasterIdLst>
  <p:sldIdLst>
    <p:sldId id="295" r:id="rId5"/>
    <p:sldId id="296" r:id="rId6"/>
    <p:sldId id="294" r:id="rId7"/>
    <p:sldId id="293" r:id="rId8"/>
    <p:sldId id="314" r:id="rId9"/>
    <p:sldId id="297" r:id="rId10"/>
    <p:sldId id="298" r:id="rId11"/>
    <p:sldId id="317" r:id="rId12"/>
    <p:sldId id="312" r:id="rId13"/>
    <p:sldId id="299" r:id="rId14"/>
    <p:sldId id="315" r:id="rId15"/>
    <p:sldId id="303" r:id="rId16"/>
    <p:sldId id="304" r:id="rId17"/>
    <p:sldId id="305" r:id="rId18"/>
    <p:sldId id="316" r:id="rId19"/>
    <p:sldId id="306" r:id="rId20"/>
    <p:sldId id="307" r:id="rId21"/>
    <p:sldId id="308" r:id="rId22"/>
    <p:sldId id="309" r:id="rId23"/>
    <p:sldId id="310" r:id="rId24"/>
    <p:sldId id="311" r:id="rId25"/>
    <p:sldId id="313" r:id="rId26"/>
    <p:sldId id="300" r:id="rId27"/>
    <p:sldId id="301" r:id="rId28"/>
    <p:sldId id="302" r:id="rId29"/>
    <p:sldId id="318" r:id="rId30"/>
    <p:sldId id="319" r:id="rId31"/>
    <p:sldId id="321" r:id="rId32"/>
    <p:sldId id="322" r:id="rId33"/>
    <p:sldId id="320" r:id="rId34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5" orient="horz" pos="360" userDrawn="1">
          <p15:clr>
            <a:srgbClr val="A4A3A4"/>
          </p15:clr>
        </p15:guide>
        <p15:guide id="6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D0E3"/>
    <a:srgbClr val="8CCDD4"/>
    <a:srgbClr val="50E6F2"/>
    <a:srgbClr val="F98C07"/>
    <a:srgbClr val="0EABB7"/>
    <a:srgbClr val="000000"/>
    <a:srgbClr val="637FE9"/>
    <a:srgbClr val="F23DB3"/>
    <a:srgbClr val="F2B077"/>
    <a:srgbClr val="172D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D681EC-5A8F-D585-42C7-FCBBA861574F}" v="1" dt="2025-08-18T22:46:39.1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2941" autoAdjust="0"/>
  </p:normalViewPr>
  <p:slideViewPr>
    <p:cSldViewPr snapToGrid="0" showGuides="1">
      <p:cViewPr varScale="1">
        <p:scale>
          <a:sx n="66" d="100"/>
          <a:sy n="66" d="100"/>
        </p:scale>
        <p:origin x="668" y="32"/>
      </p:cViewPr>
      <p:guideLst>
        <p:guide orient="horz" pos="360"/>
        <p:guide pos="3840"/>
      </p:guideLst>
    </p:cSldViewPr>
  </p:slideViewPr>
  <p:outlineViewPr>
    <p:cViewPr>
      <p:scale>
        <a:sx n="33" d="100"/>
        <a:sy n="33" d="100"/>
      </p:scale>
      <p:origin x="0" y="-325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6" d="100"/>
          <a:sy n="96" d="100"/>
        </p:scale>
        <p:origin x="289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JANDRA SOFIA SIERRA OLARTE" userId="S::assierra@educacionbogota.edu.co::2b7551cb-41b7-4aa1-a2cc-0b33f807b41b" providerId="AD" clId="Web-{2CD681EC-5A8F-D585-42C7-FCBBA861574F}"/>
    <pc:docChg chg="modSld">
      <pc:chgData name="ALEJANDRA SOFIA SIERRA OLARTE" userId="S::assierra@educacionbogota.edu.co::2b7551cb-41b7-4aa1-a2cc-0b33f807b41b" providerId="AD" clId="Web-{2CD681EC-5A8F-D585-42C7-FCBBA861574F}" dt="2025-08-18T22:46:39.180" v="0" actId="14100"/>
      <pc:docMkLst>
        <pc:docMk/>
      </pc:docMkLst>
      <pc:sldChg chg="modSp">
        <pc:chgData name="ALEJANDRA SOFIA SIERRA OLARTE" userId="S::assierra@educacionbogota.edu.co::2b7551cb-41b7-4aa1-a2cc-0b33f807b41b" providerId="AD" clId="Web-{2CD681EC-5A8F-D585-42C7-FCBBA861574F}" dt="2025-08-18T22:46:39.180" v="0" actId="14100"/>
        <pc:sldMkLst>
          <pc:docMk/>
          <pc:sldMk cId="2737383429" sldId="298"/>
        </pc:sldMkLst>
        <pc:spChg chg="mod">
          <ac:chgData name="ALEJANDRA SOFIA SIERRA OLARTE" userId="S::assierra@educacionbogota.edu.co::2b7551cb-41b7-4aa1-a2cc-0b33f807b41b" providerId="AD" clId="Web-{2CD681EC-5A8F-D585-42C7-FCBBA861574F}" dt="2025-08-18T22:46:39.180" v="0" actId="14100"/>
          <ac:spMkLst>
            <pc:docMk/>
            <pc:sldMk cId="2737383429" sldId="298"/>
            <ac:spMk id="10" creationId="{D595867B-2B2C-BBFA-F4D0-DF7CE561C0F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id="{32AC31C6-86CC-4986-9D57-FEB82248594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43EA96D-B685-4DB8-AAAD-03DBC19CE57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2805FD1-2772-47B4-B13D-D333F445FCF4}" type="datetime1">
              <a:rPr lang="es-ES" smtClean="0"/>
              <a:t>20/10/2025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CF58A3E-1629-48A9-846F-958A6CCD59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7F26046E-95E6-4E03-8C52-6AD379D673D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9F05E45-3CC1-48B0-9200-3FE6BFCCC6F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36700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532EB7-C75C-412C-B28B-197E84CB9700}" type="datetime1">
              <a:rPr lang="es-ES" smtClean="0"/>
              <a:pPr/>
              <a:t>20/10/2025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A2B4267-FD12-436C-A400-74799FCF0CD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68890742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B4267-FD12-436C-A400-74799FCF0CD5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4244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B4267-FD12-436C-A400-74799FCF0CD5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6765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ch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Marcador de posición de imagen 34">
            <a:extLst>
              <a:ext uri="{FF2B5EF4-FFF2-40B4-BE49-F238E27FC236}">
                <a16:creationId xmlns:a16="http://schemas.microsoft.com/office/drawing/2014/main" id="{2D1EF856-2381-405C-A913-80809E59AAB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655566" y="2453724"/>
            <a:ext cx="887413" cy="889000"/>
          </a:xfrm>
        </p:spPr>
        <p:txBody>
          <a:bodyPr rtlCol="0">
            <a:normAutofit/>
          </a:bodyPr>
          <a:lstStyle>
            <a:lvl1pPr marL="0" indent="0">
              <a:buNone/>
              <a:defRPr sz="1000"/>
            </a:lvl1pPr>
          </a:lstStyle>
          <a:p>
            <a:pPr rtl="0"/>
            <a:r>
              <a:rPr lang="es-ES" noProof="0"/>
              <a:t>ICONO</a:t>
            </a:r>
          </a:p>
        </p:txBody>
      </p:sp>
      <p:sp>
        <p:nvSpPr>
          <p:cNvPr id="44" name="Marcador de texto 39">
            <a:extLst>
              <a:ext uri="{FF2B5EF4-FFF2-40B4-BE49-F238E27FC236}">
                <a16:creationId xmlns:a16="http://schemas.microsoft.com/office/drawing/2014/main" id="{34FBB9E9-CEBE-45B8-BF68-9E764AEF4C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10761" y="4641488"/>
            <a:ext cx="2138339" cy="601662"/>
          </a:xfrm>
        </p:spPr>
        <p:txBody>
          <a:bodyPr rtlCol="0">
            <a:noAutofit/>
          </a:bodyPr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5" name="Marcador de texto 46">
            <a:extLst>
              <a:ext uri="{FF2B5EF4-FFF2-40B4-BE49-F238E27FC236}">
                <a16:creationId xmlns:a16="http://schemas.microsoft.com/office/drawing/2014/main" id="{55B6C77E-DBDB-42A4-9B9B-3F2CF47584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10761" y="4240861"/>
            <a:ext cx="2138339" cy="299767"/>
          </a:xfr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46" name="Marcador de posición de imagen 34">
            <a:extLst>
              <a:ext uri="{FF2B5EF4-FFF2-40B4-BE49-F238E27FC236}">
                <a16:creationId xmlns:a16="http://schemas.microsoft.com/office/drawing/2014/main" id="{55DF7ED3-48B8-48C6-A240-C3F0AF0405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103465" y="2453724"/>
            <a:ext cx="887413" cy="889000"/>
          </a:xfrm>
        </p:spPr>
        <p:txBody>
          <a:bodyPr rtlCol="0">
            <a:normAutofit/>
          </a:bodyPr>
          <a:lstStyle>
            <a:lvl1pPr marL="0" indent="0">
              <a:buNone/>
              <a:defRPr sz="1000"/>
            </a:lvl1pPr>
          </a:lstStyle>
          <a:p>
            <a:pPr rtl="0"/>
            <a:r>
              <a:rPr lang="es-ES" noProof="0"/>
              <a:t>ICONO</a:t>
            </a:r>
          </a:p>
        </p:txBody>
      </p:sp>
      <p:sp>
        <p:nvSpPr>
          <p:cNvPr id="47" name="Marcador de posición de imagen 34">
            <a:extLst>
              <a:ext uri="{FF2B5EF4-FFF2-40B4-BE49-F238E27FC236}">
                <a16:creationId xmlns:a16="http://schemas.microsoft.com/office/drawing/2014/main" id="{C38ECA3B-7319-4FDB-BCA5-42DE903E763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551364" y="2453724"/>
            <a:ext cx="887413" cy="889000"/>
          </a:xfrm>
        </p:spPr>
        <p:txBody>
          <a:bodyPr rtlCol="0">
            <a:normAutofit/>
          </a:bodyPr>
          <a:lstStyle>
            <a:lvl1pPr marL="0" indent="0">
              <a:buNone/>
              <a:defRPr sz="1000"/>
            </a:lvl1pPr>
          </a:lstStyle>
          <a:p>
            <a:pPr rtl="0"/>
            <a:r>
              <a:rPr lang="es-ES" noProof="0"/>
              <a:t>ICONO</a:t>
            </a:r>
          </a:p>
        </p:txBody>
      </p:sp>
      <p:sp>
        <p:nvSpPr>
          <p:cNvPr id="52" name="Marcador de posición de imagen 34">
            <a:extLst>
              <a:ext uri="{FF2B5EF4-FFF2-40B4-BE49-F238E27FC236}">
                <a16:creationId xmlns:a16="http://schemas.microsoft.com/office/drawing/2014/main" id="{90EC8BEC-DD26-4CF5-9BA3-62FB1DE4E8F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55566" y="4186831"/>
            <a:ext cx="887413" cy="889000"/>
          </a:xfrm>
        </p:spPr>
        <p:txBody>
          <a:bodyPr rtlCol="0">
            <a:normAutofit/>
          </a:bodyPr>
          <a:lstStyle>
            <a:lvl1pPr marL="0" indent="0">
              <a:buNone/>
              <a:defRPr sz="1000"/>
            </a:lvl1pPr>
          </a:lstStyle>
          <a:p>
            <a:pPr rtl="0"/>
            <a:r>
              <a:rPr lang="es-ES" noProof="0"/>
              <a:t>ICONO</a:t>
            </a:r>
          </a:p>
        </p:txBody>
      </p:sp>
      <p:sp>
        <p:nvSpPr>
          <p:cNvPr id="53" name="Marcador de posición de imagen 34">
            <a:extLst>
              <a:ext uri="{FF2B5EF4-FFF2-40B4-BE49-F238E27FC236}">
                <a16:creationId xmlns:a16="http://schemas.microsoft.com/office/drawing/2014/main" id="{65A0AFA3-6580-43C1-B098-2C7BCA9F6C7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103465" y="4186831"/>
            <a:ext cx="887413" cy="889000"/>
          </a:xfrm>
        </p:spPr>
        <p:txBody>
          <a:bodyPr rtlCol="0">
            <a:normAutofit/>
          </a:bodyPr>
          <a:lstStyle>
            <a:lvl1pPr marL="0" indent="0">
              <a:buNone/>
              <a:defRPr sz="1000"/>
            </a:lvl1pPr>
          </a:lstStyle>
          <a:p>
            <a:pPr rtl="0"/>
            <a:r>
              <a:rPr lang="es-ES" noProof="0"/>
              <a:t>ICONO</a:t>
            </a:r>
          </a:p>
        </p:txBody>
      </p:sp>
      <p:sp>
        <p:nvSpPr>
          <p:cNvPr id="54" name="Marcador de posición de imagen 34">
            <a:extLst>
              <a:ext uri="{FF2B5EF4-FFF2-40B4-BE49-F238E27FC236}">
                <a16:creationId xmlns:a16="http://schemas.microsoft.com/office/drawing/2014/main" id="{633BE360-454A-4A5C-9104-60910DAB61B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551364" y="4186831"/>
            <a:ext cx="887413" cy="889000"/>
          </a:xfrm>
        </p:spPr>
        <p:txBody>
          <a:bodyPr rtlCol="0">
            <a:normAutofit/>
          </a:bodyPr>
          <a:lstStyle>
            <a:lvl1pPr marL="0" indent="0">
              <a:buNone/>
              <a:defRPr sz="1000"/>
            </a:lvl1pPr>
          </a:lstStyle>
          <a:p>
            <a:pPr rtl="0"/>
            <a:r>
              <a:rPr lang="es-ES" noProof="0"/>
              <a:t>ICONO</a:t>
            </a:r>
          </a:p>
        </p:txBody>
      </p:sp>
      <p:sp>
        <p:nvSpPr>
          <p:cNvPr id="59" name="Marcador de posición de imagen 34">
            <a:extLst>
              <a:ext uri="{FF2B5EF4-FFF2-40B4-BE49-F238E27FC236}">
                <a16:creationId xmlns:a16="http://schemas.microsoft.com/office/drawing/2014/main" id="{E846108A-BBFA-4FDA-9BAA-78AA09FEF2B1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62501" y="306053"/>
            <a:ext cx="887413" cy="889000"/>
          </a:xfrm>
        </p:spPr>
        <p:txBody>
          <a:bodyPr rtlCol="0">
            <a:normAutofit/>
          </a:bodyPr>
          <a:lstStyle>
            <a:lvl1pPr marL="0" indent="0">
              <a:buNone/>
              <a:defRPr sz="1000"/>
            </a:lvl1pPr>
          </a:lstStyle>
          <a:p>
            <a:pPr rtl="0"/>
            <a:r>
              <a:rPr lang="es-ES" noProof="0"/>
              <a:t>ICONO</a:t>
            </a:r>
          </a:p>
        </p:txBody>
      </p:sp>
      <p:sp>
        <p:nvSpPr>
          <p:cNvPr id="60" name="Marcador de posición de imagen 34">
            <a:extLst>
              <a:ext uri="{FF2B5EF4-FFF2-40B4-BE49-F238E27FC236}">
                <a16:creationId xmlns:a16="http://schemas.microsoft.com/office/drawing/2014/main" id="{06FACEF4-EC76-40B1-ABAB-DFB9AB1C6F8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103465" y="5749817"/>
            <a:ext cx="887413" cy="889000"/>
          </a:xfrm>
        </p:spPr>
        <p:txBody>
          <a:bodyPr rtlCol="0">
            <a:normAutofit/>
          </a:bodyPr>
          <a:lstStyle>
            <a:lvl1pPr marL="0" indent="0">
              <a:buNone/>
              <a:defRPr sz="1000"/>
            </a:lvl1pPr>
          </a:lstStyle>
          <a:p>
            <a:pPr rtl="0"/>
            <a:r>
              <a:rPr lang="es-ES" noProof="0"/>
              <a:t>ICONO</a:t>
            </a:r>
          </a:p>
        </p:txBody>
      </p:sp>
      <p:sp>
        <p:nvSpPr>
          <p:cNvPr id="77" name="Marcador de texto 39">
            <a:extLst>
              <a:ext uri="{FF2B5EF4-FFF2-40B4-BE49-F238E27FC236}">
                <a16:creationId xmlns:a16="http://schemas.microsoft.com/office/drawing/2014/main" id="{F9B127AA-A9E2-41AB-8FAE-D787CE0242B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710761" y="2877635"/>
            <a:ext cx="2138339" cy="601662"/>
          </a:xfrm>
        </p:spPr>
        <p:txBody>
          <a:bodyPr rtlCol="0">
            <a:noAutofit/>
          </a:bodyPr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78" name="Marcador de texto 46">
            <a:extLst>
              <a:ext uri="{FF2B5EF4-FFF2-40B4-BE49-F238E27FC236}">
                <a16:creationId xmlns:a16="http://schemas.microsoft.com/office/drawing/2014/main" id="{716BD719-7234-4908-ABBF-43004C9CA9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710761" y="2477008"/>
            <a:ext cx="2138339" cy="299767"/>
          </a:xfr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79" name="Marcador de texto 39">
            <a:extLst>
              <a:ext uri="{FF2B5EF4-FFF2-40B4-BE49-F238E27FC236}">
                <a16:creationId xmlns:a16="http://schemas.microsoft.com/office/drawing/2014/main" id="{626608D9-0200-4530-A392-8778E0D0440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116956" y="4641488"/>
            <a:ext cx="2138339" cy="601662"/>
          </a:xfrm>
        </p:spPr>
        <p:txBody>
          <a:bodyPr rtlCol="0">
            <a:noAutofit/>
          </a:bodyPr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80" name="Marcador de texto 46">
            <a:extLst>
              <a:ext uri="{FF2B5EF4-FFF2-40B4-BE49-F238E27FC236}">
                <a16:creationId xmlns:a16="http://schemas.microsoft.com/office/drawing/2014/main" id="{752DFA8A-D6FA-4ECD-9E35-F71EA4E99C7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16956" y="4240861"/>
            <a:ext cx="2138339" cy="299767"/>
          </a:xfr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81" name="Marcador de texto 39">
            <a:extLst>
              <a:ext uri="{FF2B5EF4-FFF2-40B4-BE49-F238E27FC236}">
                <a16:creationId xmlns:a16="http://schemas.microsoft.com/office/drawing/2014/main" id="{CF686D19-A348-4080-A966-C34BC802E2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116956" y="2877635"/>
            <a:ext cx="2138339" cy="601662"/>
          </a:xfrm>
        </p:spPr>
        <p:txBody>
          <a:bodyPr rtlCol="0">
            <a:noAutofit/>
          </a:bodyPr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82" name="Marcador de texto 46">
            <a:extLst>
              <a:ext uri="{FF2B5EF4-FFF2-40B4-BE49-F238E27FC236}">
                <a16:creationId xmlns:a16="http://schemas.microsoft.com/office/drawing/2014/main" id="{60735320-27D8-4F8E-A024-598776C9D1C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16956" y="2477008"/>
            <a:ext cx="2138339" cy="299767"/>
          </a:xfr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83" name="Marcador de texto 39">
            <a:extLst>
              <a:ext uri="{FF2B5EF4-FFF2-40B4-BE49-F238E27FC236}">
                <a16:creationId xmlns:a16="http://schemas.microsoft.com/office/drawing/2014/main" id="{EAAFD4E3-0D64-4DC4-AC95-C45ABD2AE6F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116956" y="6138282"/>
            <a:ext cx="2138339" cy="601662"/>
          </a:xfrm>
        </p:spPr>
        <p:txBody>
          <a:bodyPr rtlCol="0">
            <a:noAutofit/>
          </a:bodyPr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84" name="Marcador de texto 46">
            <a:extLst>
              <a:ext uri="{FF2B5EF4-FFF2-40B4-BE49-F238E27FC236}">
                <a16:creationId xmlns:a16="http://schemas.microsoft.com/office/drawing/2014/main" id="{4E33188F-DB97-4480-8F80-07EABC10A01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16956" y="5750417"/>
            <a:ext cx="2138339" cy="299767"/>
          </a:xfr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85" name="Marcador de texto 39">
            <a:extLst>
              <a:ext uri="{FF2B5EF4-FFF2-40B4-BE49-F238E27FC236}">
                <a16:creationId xmlns:a16="http://schemas.microsoft.com/office/drawing/2014/main" id="{72308068-AAC7-4C44-AAF1-B2E1EC218C5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553374" y="2877635"/>
            <a:ext cx="2138339" cy="601662"/>
          </a:xfrm>
        </p:spPr>
        <p:txBody>
          <a:bodyPr rtlCol="0">
            <a:noAutofit/>
          </a:bodyPr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86" name="Marcador de texto 46">
            <a:extLst>
              <a:ext uri="{FF2B5EF4-FFF2-40B4-BE49-F238E27FC236}">
                <a16:creationId xmlns:a16="http://schemas.microsoft.com/office/drawing/2014/main" id="{0601897E-1B17-49DA-9E03-BCE007BD9AC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553374" y="2477008"/>
            <a:ext cx="2138339" cy="299767"/>
          </a:xfr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87" name="Marcador de texto 39">
            <a:extLst>
              <a:ext uri="{FF2B5EF4-FFF2-40B4-BE49-F238E27FC236}">
                <a16:creationId xmlns:a16="http://schemas.microsoft.com/office/drawing/2014/main" id="{19CE1DF1-96AA-415F-9715-D5354F419B5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2553374" y="4641488"/>
            <a:ext cx="2138339" cy="601662"/>
          </a:xfrm>
        </p:spPr>
        <p:txBody>
          <a:bodyPr rtlCol="0">
            <a:noAutofit/>
          </a:bodyPr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88" name="Marcador de texto 46">
            <a:extLst>
              <a:ext uri="{FF2B5EF4-FFF2-40B4-BE49-F238E27FC236}">
                <a16:creationId xmlns:a16="http://schemas.microsoft.com/office/drawing/2014/main" id="{9F9535F2-A766-44AF-9AD3-51BA2C6F2ED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553374" y="4240861"/>
            <a:ext cx="2138339" cy="299767"/>
          </a:xfr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89" name="Marcador de texto 39">
            <a:extLst>
              <a:ext uri="{FF2B5EF4-FFF2-40B4-BE49-F238E27FC236}">
                <a16:creationId xmlns:a16="http://schemas.microsoft.com/office/drawing/2014/main" id="{15177575-6B71-4584-8E0B-D151D973200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749692" y="814919"/>
            <a:ext cx="2138339" cy="601662"/>
          </a:xfrm>
        </p:spPr>
        <p:txBody>
          <a:bodyPr rtlCol="0">
            <a:noAutofit/>
          </a:bodyPr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90" name="Marcador de texto 46">
            <a:extLst>
              <a:ext uri="{FF2B5EF4-FFF2-40B4-BE49-F238E27FC236}">
                <a16:creationId xmlns:a16="http://schemas.microsoft.com/office/drawing/2014/main" id="{FC7F0546-1415-48CA-8E73-91D3480ED57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49692" y="411976"/>
            <a:ext cx="2138339" cy="299767"/>
          </a:xfr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A017577-965B-4F93-A2EE-44D638A8C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098" y="457200"/>
            <a:ext cx="6096001" cy="601662"/>
          </a:xfrm>
        </p:spPr>
        <p:txBody>
          <a:bodyPr rtlCol="0"/>
          <a:lstStyle>
            <a:lvl1pPr algn="r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53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  <p15:guide id="2" pos="3840">
          <p15:clr>
            <a:srgbClr val="FBAE40"/>
          </p15:clr>
        </p15:guide>
        <p15:guide id="3" pos="5760">
          <p15:clr>
            <a:srgbClr val="FBAE40"/>
          </p15:clr>
        </p15:guide>
        <p15:guide id="4" pos="3984">
          <p15:clr>
            <a:srgbClr val="5ACBF0"/>
          </p15:clr>
        </p15:guide>
        <p15:guide id="5" pos="3672" userDrawn="1">
          <p15:clr>
            <a:srgbClr val="5ACBF0"/>
          </p15:clr>
        </p15:guide>
        <p15:guide id="6" pos="2064">
          <p15:clr>
            <a:srgbClr val="5ACBF0"/>
          </p15:clr>
        </p15:guide>
        <p15:guide id="7" pos="1776">
          <p15:clr>
            <a:srgbClr val="5ACBF0"/>
          </p15:clr>
        </p15:guide>
        <p15:guide id="8" pos="5616">
          <p15:clr>
            <a:srgbClr val="5ACBF0"/>
          </p15:clr>
        </p15:guide>
        <p15:guide id="9" pos="5928" userDrawn="1">
          <p15:clr>
            <a:srgbClr val="5ACBF0"/>
          </p15:clr>
        </p15:guide>
        <p15:guide id="10" pos="144">
          <p15:clr>
            <a:srgbClr val="5ACBF0"/>
          </p15:clr>
        </p15:guide>
        <p15:guide id="11" orient="horz" pos="4200" userDrawn="1">
          <p15:clr>
            <a:srgbClr val="5ACBF0"/>
          </p15:clr>
        </p15:guide>
        <p15:guide id="12" pos="7536">
          <p15:clr>
            <a:srgbClr val="5ACBF0"/>
          </p15:clr>
        </p15:guide>
        <p15:guide id="13" orient="horz" pos="144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arcador de posición de imagen 34">
            <a:extLst>
              <a:ext uri="{FF2B5EF4-FFF2-40B4-BE49-F238E27FC236}">
                <a16:creationId xmlns:a16="http://schemas.microsoft.com/office/drawing/2014/main" id="{EA10837A-18D5-41DD-A066-A079A09D86A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420935" y="466999"/>
            <a:ext cx="887413" cy="889000"/>
          </a:xfrm>
        </p:spPr>
        <p:txBody>
          <a:bodyPr rtlCol="0">
            <a:normAutofit/>
          </a:bodyPr>
          <a:lstStyle>
            <a:lvl1pPr marL="0" indent="0">
              <a:buNone/>
              <a:defRPr sz="1000"/>
            </a:lvl1pPr>
          </a:lstStyle>
          <a:p>
            <a:pPr rtl="0"/>
            <a:r>
              <a:rPr lang="es-ES" noProof="0"/>
              <a:t>ICONO</a:t>
            </a:r>
          </a:p>
        </p:txBody>
      </p:sp>
      <p:sp>
        <p:nvSpPr>
          <p:cNvPr id="41" name="Marcador de texto 39">
            <a:extLst>
              <a:ext uri="{FF2B5EF4-FFF2-40B4-BE49-F238E27FC236}">
                <a16:creationId xmlns:a16="http://schemas.microsoft.com/office/drawing/2014/main" id="{FD8132DE-D62C-4410-983C-9F458DCEF6D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408126" y="930257"/>
            <a:ext cx="2138339" cy="601662"/>
          </a:xfrm>
        </p:spPr>
        <p:txBody>
          <a:bodyPr rtlCol="0">
            <a:noAutofit/>
          </a:bodyPr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2" name="Marcador de texto 46">
            <a:extLst>
              <a:ext uri="{FF2B5EF4-FFF2-40B4-BE49-F238E27FC236}">
                <a16:creationId xmlns:a16="http://schemas.microsoft.com/office/drawing/2014/main" id="{DF68D5C6-4D23-4113-9FFA-AFAAB5A6DA0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408126" y="527314"/>
            <a:ext cx="2138339" cy="299767"/>
          </a:xfr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48" name="Marcador de posición de imagen 34">
            <a:extLst>
              <a:ext uri="{FF2B5EF4-FFF2-40B4-BE49-F238E27FC236}">
                <a16:creationId xmlns:a16="http://schemas.microsoft.com/office/drawing/2014/main" id="{2B75D755-4972-4E8B-ACD5-FAE778A86273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458965" y="2484454"/>
            <a:ext cx="887413" cy="889000"/>
          </a:xfrm>
        </p:spPr>
        <p:txBody>
          <a:bodyPr rtlCol="0">
            <a:normAutofit/>
          </a:bodyPr>
          <a:lstStyle>
            <a:lvl1pPr marL="0" indent="0">
              <a:buNone/>
              <a:defRPr sz="1000"/>
            </a:lvl1pPr>
          </a:lstStyle>
          <a:p>
            <a:pPr rtl="0"/>
            <a:r>
              <a:rPr lang="es-ES" noProof="0"/>
              <a:t>ICONO</a:t>
            </a:r>
          </a:p>
        </p:txBody>
      </p:sp>
      <p:sp>
        <p:nvSpPr>
          <p:cNvPr id="49" name="Marcador de texto 39">
            <a:extLst>
              <a:ext uri="{FF2B5EF4-FFF2-40B4-BE49-F238E27FC236}">
                <a16:creationId xmlns:a16="http://schemas.microsoft.com/office/drawing/2014/main" id="{0EEE7EDE-175B-450F-B4D2-50D992E53C5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446156" y="2947712"/>
            <a:ext cx="2138339" cy="601662"/>
          </a:xfrm>
        </p:spPr>
        <p:txBody>
          <a:bodyPr rtlCol="0">
            <a:noAutofit/>
          </a:bodyPr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0" name="Marcador de texto 46">
            <a:extLst>
              <a:ext uri="{FF2B5EF4-FFF2-40B4-BE49-F238E27FC236}">
                <a16:creationId xmlns:a16="http://schemas.microsoft.com/office/drawing/2014/main" id="{91051322-19B5-41CA-BEAB-A8F1B8CA54E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446156" y="2544769"/>
            <a:ext cx="2138339" cy="299767"/>
          </a:xfr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51" name="Marcador de posición de imagen 34">
            <a:extLst>
              <a:ext uri="{FF2B5EF4-FFF2-40B4-BE49-F238E27FC236}">
                <a16:creationId xmlns:a16="http://schemas.microsoft.com/office/drawing/2014/main" id="{966FF594-D5D5-4FD4-A245-AAF0D053095E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030968" y="2484454"/>
            <a:ext cx="887413" cy="889000"/>
          </a:xfrm>
        </p:spPr>
        <p:txBody>
          <a:bodyPr rtlCol="0">
            <a:normAutofit/>
          </a:bodyPr>
          <a:lstStyle>
            <a:lvl1pPr marL="0" indent="0">
              <a:buNone/>
              <a:defRPr sz="1000"/>
            </a:lvl1pPr>
          </a:lstStyle>
          <a:p>
            <a:pPr rtl="0"/>
            <a:r>
              <a:rPr lang="es-ES" noProof="0"/>
              <a:t>ICONO</a:t>
            </a:r>
          </a:p>
        </p:txBody>
      </p:sp>
      <p:sp>
        <p:nvSpPr>
          <p:cNvPr id="55" name="Marcador de texto 39">
            <a:extLst>
              <a:ext uri="{FF2B5EF4-FFF2-40B4-BE49-F238E27FC236}">
                <a16:creationId xmlns:a16="http://schemas.microsoft.com/office/drawing/2014/main" id="{3A5DD9C2-78E8-4416-B2C1-F07A9E25832F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018159" y="2947712"/>
            <a:ext cx="2138339" cy="601662"/>
          </a:xfrm>
        </p:spPr>
        <p:txBody>
          <a:bodyPr rtlCol="0">
            <a:noAutofit/>
          </a:bodyPr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6" name="Marcador de texto 46">
            <a:extLst>
              <a:ext uri="{FF2B5EF4-FFF2-40B4-BE49-F238E27FC236}">
                <a16:creationId xmlns:a16="http://schemas.microsoft.com/office/drawing/2014/main" id="{D8A4734F-8867-4923-806F-AE04360B226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018159" y="2544769"/>
            <a:ext cx="2138339" cy="299767"/>
          </a:xfr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57" name="Marcador de posición de imagen 34">
            <a:extLst>
              <a:ext uri="{FF2B5EF4-FFF2-40B4-BE49-F238E27FC236}">
                <a16:creationId xmlns:a16="http://schemas.microsoft.com/office/drawing/2014/main" id="{B03F66BE-0084-45A8-85FC-1448DEA89D7E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1586860" y="4201784"/>
            <a:ext cx="887413" cy="889000"/>
          </a:xfrm>
        </p:spPr>
        <p:txBody>
          <a:bodyPr rtlCol="0">
            <a:normAutofit/>
          </a:bodyPr>
          <a:lstStyle>
            <a:lvl1pPr marL="0" indent="0">
              <a:buNone/>
              <a:defRPr sz="1000"/>
            </a:lvl1pPr>
          </a:lstStyle>
          <a:p>
            <a:pPr rtl="0"/>
            <a:r>
              <a:rPr lang="es-ES" noProof="0"/>
              <a:t>ICONO</a:t>
            </a:r>
          </a:p>
        </p:txBody>
      </p:sp>
      <p:sp>
        <p:nvSpPr>
          <p:cNvPr id="58" name="Marcador de texto 39">
            <a:extLst>
              <a:ext uri="{FF2B5EF4-FFF2-40B4-BE49-F238E27FC236}">
                <a16:creationId xmlns:a16="http://schemas.microsoft.com/office/drawing/2014/main" id="{3F9DA6EE-3DE6-4493-AD6B-BEC7EE858CED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2574051" y="4665042"/>
            <a:ext cx="2138339" cy="601662"/>
          </a:xfrm>
        </p:spPr>
        <p:txBody>
          <a:bodyPr rtlCol="0">
            <a:noAutofit/>
          </a:bodyPr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1" name="Marcador de texto 46">
            <a:extLst>
              <a:ext uri="{FF2B5EF4-FFF2-40B4-BE49-F238E27FC236}">
                <a16:creationId xmlns:a16="http://schemas.microsoft.com/office/drawing/2014/main" id="{DD5495C5-2CD2-4593-BC1F-CF0E7D3601E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574051" y="4262099"/>
            <a:ext cx="2138339" cy="299767"/>
          </a:xfr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62" name="Marcador de posición de imagen 34">
            <a:extLst>
              <a:ext uri="{FF2B5EF4-FFF2-40B4-BE49-F238E27FC236}">
                <a16:creationId xmlns:a16="http://schemas.microsoft.com/office/drawing/2014/main" id="{D2B54852-DC63-410D-BE2A-4D723492843F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5818607" y="4201784"/>
            <a:ext cx="887413" cy="889000"/>
          </a:xfrm>
        </p:spPr>
        <p:txBody>
          <a:bodyPr rtlCol="0">
            <a:normAutofit/>
          </a:bodyPr>
          <a:lstStyle>
            <a:lvl1pPr marL="0" indent="0">
              <a:buNone/>
              <a:defRPr sz="1000"/>
            </a:lvl1pPr>
          </a:lstStyle>
          <a:p>
            <a:pPr rtl="0"/>
            <a:r>
              <a:rPr lang="es-ES" noProof="0"/>
              <a:t>ICONO</a:t>
            </a:r>
          </a:p>
        </p:txBody>
      </p:sp>
      <p:sp>
        <p:nvSpPr>
          <p:cNvPr id="63" name="Marcador de texto 39">
            <a:extLst>
              <a:ext uri="{FF2B5EF4-FFF2-40B4-BE49-F238E27FC236}">
                <a16:creationId xmlns:a16="http://schemas.microsoft.com/office/drawing/2014/main" id="{13567973-FE07-4747-9500-D565A3EF286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6805798" y="4665042"/>
            <a:ext cx="2138339" cy="601662"/>
          </a:xfrm>
        </p:spPr>
        <p:txBody>
          <a:bodyPr rtlCol="0">
            <a:noAutofit/>
          </a:bodyPr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4" name="Marcador de texto 46">
            <a:extLst>
              <a:ext uri="{FF2B5EF4-FFF2-40B4-BE49-F238E27FC236}">
                <a16:creationId xmlns:a16="http://schemas.microsoft.com/office/drawing/2014/main" id="{FCE91BB7-DB4C-4F95-ADC1-2757AA689645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805798" y="4262099"/>
            <a:ext cx="2138339" cy="299767"/>
          </a:xfr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65" name="Marcador de posición de imagen 34">
            <a:extLst>
              <a:ext uri="{FF2B5EF4-FFF2-40B4-BE49-F238E27FC236}">
                <a16:creationId xmlns:a16="http://schemas.microsoft.com/office/drawing/2014/main" id="{7082A562-BADD-429E-BB11-8A40EE253FC4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8027987" y="5637179"/>
            <a:ext cx="887413" cy="889000"/>
          </a:xfrm>
        </p:spPr>
        <p:txBody>
          <a:bodyPr rtlCol="0">
            <a:normAutofit/>
          </a:bodyPr>
          <a:lstStyle>
            <a:lvl1pPr marL="0" indent="0">
              <a:buNone/>
              <a:defRPr sz="1000"/>
            </a:lvl1pPr>
          </a:lstStyle>
          <a:p>
            <a:pPr rtl="0"/>
            <a:r>
              <a:rPr lang="es-ES" noProof="0"/>
              <a:t>ICONO</a:t>
            </a:r>
          </a:p>
        </p:txBody>
      </p:sp>
      <p:sp>
        <p:nvSpPr>
          <p:cNvPr id="66" name="Marcador de texto 39">
            <a:extLst>
              <a:ext uri="{FF2B5EF4-FFF2-40B4-BE49-F238E27FC236}">
                <a16:creationId xmlns:a16="http://schemas.microsoft.com/office/drawing/2014/main" id="{C8F3380A-C45C-44C2-BE84-98D3DADAEDA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015178" y="6100437"/>
            <a:ext cx="2138339" cy="601662"/>
          </a:xfrm>
        </p:spPr>
        <p:txBody>
          <a:bodyPr rtlCol="0">
            <a:noAutofit/>
          </a:bodyPr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7" name="Marcador de texto 46">
            <a:extLst>
              <a:ext uri="{FF2B5EF4-FFF2-40B4-BE49-F238E27FC236}">
                <a16:creationId xmlns:a16="http://schemas.microsoft.com/office/drawing/2014/main" id="{67C61256-88BA-4ADF-A3CB-77D1B459CAE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15178" y="5697494"/>
            <a:ext cx="2138339" cy="299767"/>
          </a:xfr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91D5DA0-8F16-4F11-8B6E-A593133FA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098" y="457200"/>
            <a:ext cx="6096001" cy="601662"/>
          </a:xfrm>
        </p:spPr>
        <p:txBody>
          <a:bodyPr rtlCol="0"/>
          <a:lstStyle>
            <a:lvl1pPr algn="r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796885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  <p15:guide id="2" pos="3840">
          <p15:clr>
            <a:srgbClr val="FBAE40"/>
          </p15:clr>
        </p15:guide>
        <p15:guide id="3" pos="5760">
          <p15:clr>
            <a:srgbClr val="FBAE40"/>
          </p15:clr>
        </p15:guide>
        <p15:guide id="4" pos="3984">
          <p15:clr>
            <a:srgbClr val="5ACBF0"/>
          </p15:clr>
        </p15:guide>
        <p15:guide id="5" pos="3672">
          <p15:clr>
            <a:srgbClr val="5ACBF0"/>
          </p15:clr>
        </p15:guide>
        <p15:guide id="6" pos="2064">
          <p15:clr>
            <a:srgbClr val="5ACBF0"/>
          </p15:clr>
        </p15:guide>
        <p15:guide id="7" pos="1776">
          <p15:clr>
            <a:srgbClr val="5ACBF0"/>
          </p15:clr>
        </p15:guide>
        <p15:guide id="8" pos="5616">
          <p15:clr>
            <a:srgbClr val="5ACBF0"/>
          </p15:clr>
        </p15:guide>
        <p15:guide id="9" pos="5928">
          <p15:clr>
            <a:srgbClr val="5ACBF0"/>
          </p15:clr>
        </p15:guide>
        <p15:guide id="10" pos="144">
          <p15:clr>
            <a:srgbClr val="5ACBF0"/>
          </p15:clr>
        </p15:guide>
        <p15:guide id="11" orient="horz" pos="4200">
          <p15:clr>
            <a:srgbClr val="5ACBF0"/>
          </p15:clr>
        </p15:guide>
        <p15:guide id="12" pos="7536">
          <p15:clr>
            <a:srgbClr val="5ACBF0"/>
          </p15:clr>
        </p15:guide>
        <p15:guide id="13" orient="horz" pos="144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Marcador de posición de imagen 34">
            <a:extLst>
              <a:ext uri="{FF2B5EF4-FFF2-40B4-BE49-F238E27FC236}">
                <a16:creationId xmlns:a16="http://schemas.microsoft.com/office/drawing/2014/main" id="{EAA216C1-AB2E-40F5-9FEB-99A051529BB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61591" y="2616354"/>
            <a:ext cx="887413" cy="889000"/>
          </a:xfrm>
        </p:spPr>
        <p:txBody>
          <a:bodyPr rtlCol="0">
            <a:normAutofit/>
          </a:bodyPr>
          <a:lstStyle>
            <a:lvl1pPr marL="0" indent="0">
              <a:buNone/>
              <a:defRPr sz="1000"/>
            </a:lvl1pPr>
          </a:lstStyle>
          <a:p>
            <a:pPr rtl="0"/>
            <a:r>
              <a:rPr lang="es-ES" noProof="0"/>
              <a:t>ICONO</a:t>
            </a:r>
          </a:p>
        </p:txBody>
      </p:sp>
      <p:sp>
        <p:nvSpPr>
          <p:cNvPr id="36" name="Marcador de posición de imagen 34">
            <a:extLst>
              <a:ext uri="{FF2B5EF4-FFF2-40B4-BE49-F238E27FC236}">
                <a16:creationId xmlns:a16="http://schemas.microsoft.com/office/drawing/2014/main" id="{FAEA8B42-3F7F-41AD-BABE-4EEB23482AE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20929" y="2616354"/>
            <a:ext cx="887413" cy="889000"/>
          </a:xfrm>
        </p:spPr>
        <p:txBody>
          <a:bodyPr rtlCol="0">
            <a:normAutofit/>
          </a:bodyPr>
          <a:lstStyle>
            <a:lvl1pPr marL="0" indent="0">
              <a:buNone/>
              <a:defRPr sz="1000"/>
            </a:lvl1pPr>
          </a:lstStyle>
          <a:p>
            <a:pPr rtl="0"/>
            <a:r>
              <a:rPr lang="es-ES" noProof="0"/>
              <a:t>ICONO</a:t>
            </a:r>
          </a:p>
        </p:txBody>
      </p:sp>
      <p:sp>
        <p:nvSpPr>
          <p:cNvPr id="37" name="Marcador de posición de imagen 34">
            <a:extLst>
              <a:ext uri="{FF2B5EF4-FFF2-40B4-BE49-F238E27FC236}">
                <a16:creationId xmlns:a16="http://schemas.microsoft.com/office/drawing/2014/main" id="{7567D676-2C80-4141-893B-11FCC59F84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07299" y="2616354"/>
            <a:ext cx="887413" cy="889000"/>
          </a:xfrm>
        </p:spPr>
        <p:txBody>
          <a:bodyPr rtlCol="0">
            <a:normAutofit/>
          </a:bodyPr>
          <a:lstStyle>
            <a:lvl1pPr marL="0" indent="0">
              <a:buNone/>
              <a:defRPr sz="1000"/>
            </a:lvl1pPr>
          </a:lstStyle>
          <a:p>
            <a:pPr rtl="0"/>
            <a:r>
              <a:rPr lang="es-ES" noProof="0"/>
              <a:t>ICONO</a:t>
            </a:r>
          </a:p>
        </p:txBody>
      </p:sp>
      <p:sp>
        <p:nvSpPr>
          <p:cNvPr id="38" name="Marcador de posición de imagen 34">
            <a:extLst>
              <a:ext uri="{FF2B5EF4-FFF2-40B4-BE49-F238E27FC236}">
                <a16:creationId xmlns:a16="http://schemas.microsoft.com/office/drawing/2014/main" id="{6F952DCC-32A4-47A9-94B1-DD217C6081C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456949" y="2616354"/>
            <a:ext cx="887413" cy="889000"/>
          </a:xfrm>
        </p:spPr>
        <p:txBody>
          <a:bodyPr rtlCol="0">
            <a:normAutofit/>
          </a:bodyPr>
          <a:lstStyle>
            <a:lvl1pPr marL="0" indent="0">
              <a:buNone/>
              <a:defRPr sz="1000"/>
            </a:lvl1pPr>
          </a:lstStyle>
          <a:p>
            <a:pPr rtl="0"/>
            <a:r>
              <a:rPr lang="es-ES" noProof="0"/>
              <a:t>ICONO</a:t>
            </a:r>
          </a:p>
        </p:txBody>
      </p:sp>
      <p:sp>
        <p:nvSpPr>
          <p:cNvPr id="40" name="Marcador de texto 39">
            <a:extLst>
              <a:ext uri="{FF2B5EF4-FFF2-40B4-BE49-F238E27FC236}">
                <a16:creationId xmlns:a16="http://schemas.microsoft.com/office/drawing/2014/main" id="{26074907-686A-4144-BB8F-791A360F4C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9643" y="4491306"/>
            <a:ext cx="2158999" cy="601662"/>
          </a:xfrm>
        </p:spPr>
        <p:txBody>
          <a:bodyPr rtlCol="0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1" name="Marcador de texto 39">
            <a:extLst>
              <a:ext uri="{FF2B5EF4-FFF2-40B4-BE49-F238E27FC236}">
                <a16:creationId xmlns:a16="http://schemas.microsoft.com/office/drawing/2014/main" id="{008E0623-EC20-45C5-91A6-0F11089BC4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0136" y="4491306"/>
            <a:ext cx="1983726" cy="601662"/>
          </a:xfrm>
        </p:spPr>
        <p:txBody>
          <a:bodyPr rtlCol="0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4" name="Marcador de texto 39">
            <a:extLst>
              <a:ext uri="{FF2B5EF4-FFF2-40B4-BE49-F238E27FC236}">
                <a16:creationId xmlns:a16="http://schemas.microsoft.com/office/drawing/2014/main" id="{61293D0A-B2E6-4C99-A936-14475FCCE5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28138" y="4491306"/>
            <a:ext cx="1983726" cy="601662"/>
          </a:xfrm>
        </p:spPr>
        <p:txBody>
          <a:bodyPr rtlCol="0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5" name="Marcador de texto 39">
            <a:extLst>
              <a:ext uri="{FF2B5EF4-FFF2-40B4-BE49-F238E27FC236}">
                <a16:creationId xmlns:a16="http://schemas.microsoft.com/office/drawing/2014/main" id="{1527FC22-EC4A-4577-9F30-4B76AC7BCE0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76136" y="4491306"/>
            <a:ext cx="1983726" cy="601662"/>
          </a:xfrm>
        </p:spPr>
        <p:txBody>
          <a:bodyPr rtlCol="0">
            <a:no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7" name="Marcador de texto 46">
            <a:extLst>
              <a:ext uri="{FF2B5EF4-FFF2-40B4-BE49-F238E27FC236}">
                <a16:creationId xmlns:a16="http://schemas.microsoft.com/office/drawing/2014/main" id="{ED77457B-088A-4D58-BA8E-B758F3A6A0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33457" y="4019516"/>
            <a:ext cx="2585943" cy="369311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48" name="Marcador de texto 46">
            <a:extLst>
              <a:ext uri="{FF2B5EF4-FFF2-40B4-BE49-F238E27FC236}">
                <a16:creationId xmlns:a16="http://schemas.microsoft.com/office/drawing/2014/main" id="{DD29B92B-5D6C-4077-8F1A-743E03C13A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81457" y="4019516"/>
            <a:ext cx="2585943" cy="369311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49" name="Marcador de texto 46">
            <a:extLst>
              <a:ext uri="{FF2B5EF4-FFF2-40B4-BE49-F238E27FC236}">
                <a16:creationId xmlns:a16="http://schemas.microsoft.com/office/drawing/2014/main" id="{13F3E81B-98F9-43EF-B142-E08146C84E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26144" y="4019516"/>
            <a:ext cx="2585943" cy="369311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50" name="Marcador de texto 46">
            <a:extLst>
              <a:ext uri="{FF2B5EF4-FFF2-40B4-BE49-F238E27FC236}">
                <a16:creationId xmlns:a16="http://schemas.microsoft.com/office/drawing/2014/main" id="{DBC70D5F-BACB-4A84-A4D0-71ECD4393E2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74144" y="4019516"/>
            <a:ext cx="2585943" cy="369311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DFE23D0-0FF0-42C6-B15F-A719DFDD5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999402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  <p15:guide id="2" pos="3840">
          <p15:clr>
            <a:srgbClr val="FBAE40"/>
          </p15:clr>
        </p15:guide>
        <p15:guide id="3" pos="5760">
          <p15:clr>
            <a:srgbClr val="FBAE40"/>
          </p15:clr>
        </p15:guide>
        <p15:guide id="4" pos="3984">
          <p15:clr>
            <a:srgbClr val="5ACBF0"/>
          </p15:clr>
        </p15:guide>
        <p15:guide id="5" pos="3696">
          <p15:clr>
            <a:srgbClr val="5ACBF0"/>
          </p15:clr>
        </p15:guide>
        <p15:guide id="6" pos="2064">
          <p15:clr>
            <a:srgbClr val="5ACBF0"/>
          </p15:clr>
        </p15:guide>
        <p15:guide id="7" pos="1776">
          <p15:clr>
            <a:srgbClr val="5ACBF0"/>
          </p15:clr>
        </p15:guide>
        <p15:guide id="8" pos="5616">
          <p15:clr>
            <a:srgbClr val="5ACBF0"/>
          </p15:clr>
        </p15:guide>
        <p15:guide id="9" pos="5904">
          <p15:clr>
            <a:srgbClr val="5ACBF0"/>
          </p15:clr>
        </p15:guide>
        <p15:guide id="10" pos="144">
          <p15:clr>
            <a:srgbClr val="5ACBF0"/>
          </p15:clr>
        </p15:guide>
        <p15:guide id="11" orient="horz" pos="4176">
          <p15:clr>
            <a:srgbClr val="5ACBF0"/>
          </p15:clr>
        </p15:guide>
        <p15:guide id="12" pos="7536">
          <p15:clr>
            <a:srgbClr val="5ACBF0"/>
          </p15:clr>
        </p15:guide>
        <p15:guide id="13" orient="horz" pos="144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 lang="es-CO"/>
            </a:lvl1pPr>
          </a:lstStyle>
          <a:p>
            <a:pPr lvl="0"/>
            <a:fld id="{87C6CA94-933C-4DB3-98C2-2FBD5FFFABD4}" type="datetime1">
              <a:rPr lang="es-CO"/>
              <a:pPr lvl="0"/>
              <a:t>20/10/2025</a:t>
            </a:fld>
            <a:endParaRPr lang="es-CO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s-CO"/>
            </a:lvl1pPr>
          </a:lstStyle>
          <a:p>
            <a:pPr lvl="0"/>
            <a:endParaRPr lang="es-CO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s-CO"/>
            </a:lvl1pPr>
          </a:lstStyle>
          <a:p>
            <a:pPr lvl="0"/>
            <a:fld id="{5CBDFEF1-EE97-4071-BCA7-18AD758BA4D7}" type="slidenum"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5333512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2592927" y="624105"/>
            <a:ext cx="8911687" cy="128089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2589215" y="2133596"/>
            <a:ext cx="8915400" cy="377762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fld id="{AF9BBB08-B4FD-4884-A79C-08ACD8372DB1}" type="datetime1">
              <a:rPr lang="en-US"/>
              <a:pPr lvl="0"/>
              <a:t>10/20/2025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6" name="Freeform 11"/>
          <p:cNvSpPr/>
          <p:nvPr/>
        </p:nvSpPr>
        <p:spPr>
          <a:xfrm flipV="1">
            <a:off x="-4187" y="714375"/>
            <a:ext cx="1588523" cy="507299"/>
          </a:xfrm>
          <a:custGeom>
            <a:avLst/>
            <a:gdLst>
              <a:gd name="f0" fmla="val w"/>
              <a:gd name="f1" fmla="val h"/>
              <a:gd name="f2" fmla="val 0"/>
              <a:gd name="f3" fmla="val 9248"/>
              <a:gd name="f4" fmla="val 10000"/>
              <a:gd name="f5" fmla="val 4701"/>
              <a:gd name="f6" fmla="val 7915"/>
              <a:gd name="f7" fmla="val 188"/>
              <a:gd name="f8" fmla="val 7906"/>
              <a:gd name="f9" fmla="val 156"/>
              <a:gd name="f10" fmla="val 7895"/>
              <a:gd name="f11" fmla="val 126"/>
              <a:gd name="f12" fmla="val 7886"/>
              <a:gd name="f13" fmla="val 94"/>
              <a:gd name="f14" fmla="val 7859"/>
              <a:gd name="f15" fmla="val 7831"/>
              <a:gd name="f16" fmla="val 7803"/>
              <a:gd name="f17" fmla="val 7275"/>
              <a:gd name="f18" fmla="val 70"/>
              <a:gd name="f19" fmla="val 8"/>
              <a:gd name="f20" fmla="val 3380"/>
              <a:gd name="f21" fmla="val 17"/>
              <a:gd name="f22" fmla="val 6690"/>
              <a:gd name="f23" fmla="val 25"/>
              <a:gd name="f24" fmla="val 9966"/>
              <a:gd name="f25" fmla="val 9872"/>
              <a:gd name="f26" fmla="val 9778"/>
              <a:gd name="f27" fmla="val 5265"/>
              <a:gd name="f28" fmla="val 9303"/>
              <a:gd name="f29" fmla="val 5077"/>
              <a:gd name="f30" fmla="val 4889"/>
              <a:gd name="f31" fmla="*/ f0 1 9248"/>
              <a:gd name="f32" fmla="*/ f1 1 10000"/>
              <a:gd name="f33" fmla="val f2"/>
              <a:gd name="f34" fmla="val f3"/>
              <a:gd name="f35" fmla="val f4"/>
              <a:gd name="f36" fmla="+- f35 0 f33"/>
              <a:gd name="f37" fmla="+- f34 0 f33"/>
              <a:gd name="f38" fmla="*/ f37 1 9248"/>
              <a:gd name="f39" fmla="*/ f36 1 10000"/>
              <a:gd name="f40" fmla="*/ f33 1 f38"/>
              <a:gd name="f41" fmla="*/ f34 1 f38"/>
              <a:gd name="f42" fmla="*/ f33 1 f39"/>
              <a:gd name="f43" fmla="*/ f35 1 f39"/>
              <a:gd name="f44" fmla="*/ f40 f31 1"/>
              <a:gd name="f45" fmla="*/ f41 f31 1"/>
              <a:gd name="f46" fmla="*/ f43 f32 1"/>
              <a:gd name="f47" fmla="*/ f42 f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4" t="f47" r="f45" b="f46"/>
            <a:pathLst>
              <a:path w="9248" h="10000">
                <a:moveTo>
                  <a:pt x="f3" y="f5"/>
                </a:moveTo>
                <a:lnTo>
                  <a:pt x="f6" y="f7"/>
                </a:lnTo>
                <a:cubicBezTo>
                  <a:pt x="f8" y="f9"/>
                  <a:pt x="f10" y="f11"/>
                  <a:pt x="f12" y="f13"/>
                </a:cubicBezTo>
                <a:cubicBezTo>
                  <a:pt x="f14" y="f2"/>
                  <a:pt x="f15" y="f2"/>
                  <a:pt x="f16" y="f2"/>
                </a:cubicBezTo>
                <a:lnTo>
                  <a:pt x="f17" y="f2"/>
                </a:lnTo>
                <a:lnTo>
                  <a:pt x="f2" y="f18"/>
                </a:lnTo>
                <a:cubicBezTo>
                  <a:pt x="f19" y="f20"/>
                  <a:pt x="f21" y="f22"/>
                  <a:pt x="f23" y="f4"/>
                </a:cubicBezTo>
                <a:lnTo>
                  <a:pt x="f17" y="f24"/>
                </a:lnTo>
                <a:lnTo>
                  <a:pt x="f16" y="f24"/>
                </a:lnTo>
                <a:cubicBezTo>
                  <a:pt x="f15" y="f24"/>
                  <a:pt x="f14" y="f25"/>
                  <a:pt x="f12" y="f25"/>
                </a:cubicBezTo>
                <a:cubicBezTo>
                  <a:pt x="f12" y="f26"/>
                  <a:pt x="f6" y="f26"/>
                  <a:pt x="f6" y="f26"/>
                </a:cubicBezTo>
                <a:lnTo>
                  <a:pt x="f3" y="f27"/>
                </a:lnTo>
                <a:cubicBezTo>
                  <a:pt x="f28" y="f29"/>
                  <a:pt x="f28" y="f30"/>
                  <a:pt x="f3" y="f5"/>
                </a:cubicBezTo>
                <a:close/>
              </a:path>
            </a:pathLst>
          </a:custGeom>
          <a:solidFill>
            <a:srgbClr val="0EABB7"/>
          </a:solidFill>
          <a:ln cap="flat">
            <a:noFill/>
            <a:prstDash val="solid"/>
          </a:ln>
        </p:spPr>
        <p:txBody>
          <a:bodyPr lIns="0" tIns="0" rIns="0" bIns="0"/>
          <a:lstStyle/>
          <a:p>
            <a:endParaRPr lang="es-MX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fld id="{2039EE4F-BB90-463B-A844-F232D4155FAE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35808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190B616-241D-4DFE-BC2F-C001ED77E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124" y="457200"/>
            <a:ext cx="11731752" cy="75895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rtl="0"/>
            <a:r>
              <a:rPr lang="es-ES" noProof="0"/>
              <a:t>HAGA CLIC PARA EDITAR EL ESTILO DEL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8AE909E-CC4A-4E51-BC02-B893225D2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0124" y="1825625"/>
            <a:ext cx="1173175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 dirty="0"/>
              <a:t>Haga clic para modificar los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3B6EE4-1695-4DD6-9758-84FFE963D6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0124" y="63610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C5DAEE8F-13E6-4915-A152-10F230F6438C}" type="datetime1">
              <a:rPr lang="es-ES" noProof="0" smtClean="0"/>
              <a:t>20/10/2025</a:t>
            </a:fld>
            <a:endParaRPr lang="es-ES" noProof="0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7B43250D-A8F9-4682-AD84-FD37BCAA62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85652" y="6356350"/>
            <a:ext cx="58206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C5E1A788-841D-41AB-A983-152B6532F7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867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4DE3823-CC86-4AC6-95C0-DC3ECA80FD88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43366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6" r:id="rId2"/>
    <p:sldLayoutId id="2147483665" r:id="rId3"/>
    <p:sldLayoutId id="2147483667" r:id="rId4"/>
    <p:sldLayoutId id="2147483668" r:id="rId5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gnificados.com/reino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gif"/><Relationship Id="rId10" Type="http://schemas.openxmlformats.org/officeDocument/2006/relationships/image" Target="../media/image42.pn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talogueoflife.org/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s seres vivos y mi entorno. Aprende en Casa III Primaria | Unión Jalisco">
            <a:extLst>
              <a:ext uri="{FF2B5EF4-FFF2-40B4-BE49-F238E27FC236}">
                <a16:creationId xmlns:a16="http://schemas.microsoft.com/office/drawing/2014/main" id="{66DB4287-DF56-CF93-16AB-984A912B9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9" y="370832"/>
            <a:ext cx="11033110" cy="5931402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ítulo 13">
            <a:extLst>
              <a:ext uri="{FF2B5EF4-FFF2-40B4-BE49-F238E27FC236}">
                <a16:creationId xmlns:a16="http://schemas.microsoft.com/office/drawing/2014/main" id="{953FA6FB-793C-3D3F-1DB5-788527D57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9898" y="2467907"/>
            <a:ext cx="7352203" cy="758952"/>
          </a:xfrm>
        </p:spPr>
        <p:txBody>
          <a:bodyPr/>
          <a:lstStyle/>
          <a:p>
            <a:r>
              <a:rPr lang="es-CO" sz="8000" dirty="0">
                <a:solidFill>
                  <a:schemeClr val="bg1"/>
                </a:solidFill>
              </a:rPr>
              <a:t>Taxonomía</a:t>
            </a:r>
            <a:br>
              <a:rPr lang="es-CO" sz="8000" dirty="0">
                <a:solidFill>
                  <a:schemeClr val="bg1"/>
                </a:solidFill>
              </a:rPr>
            </a:br>
            <a:br>
              <a:rPr lang="es-CO" sz="8000" dirty="0">
                <a:solidFill>
                  <a:schemeClr val="bg1"/>
                </a:solidFill>
              </a:rPr>
            </a:br>
            <a:br>
              <a:rPr lang="es-CO" sz="8000" dirty="0">
                <a:solidFill>
                  <a:schemeClr val="bg1"/>
                </a:solidFill>
              </a:rPr>
            </a:br>
            <a:r>
              <a:rPr lang="es-CO" dirty="0">
                <a:solidFill>
                  <a:schemeClr val="bg1"/>
                </a:solidFill>
              </a:rPr>
              <a:t>Docente Alejandra sierra</a:t>
            </a:r>
            <a:br>
              <a:rPr lang="es-CO" sz="8000" dirty="0"/>
            </a:br>
            <a:endParaRPr lang="es-CO" sz="8000" dirty="0"/>
          </a:p>
        </p:txBody>
      </p:sp>
    </p:spTree>
    <p:extLst>
      <p:ext uri="{BB962C8B-B14F-4D97-AF65-F5344CB8AC3E}">
        <p14:creationId xmlns:p14="http://schemas.microsoft.com/office/powerpoint/2010/main" val="387026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D0E3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>
            <a:extLst>
              <a:ext uri="{FF2B5EF4-FFF2-40B4-BE49-F238E27FC236}">
                <a16:creationId xmlns:a16="http://schemas.microsoft.com/office/drawing/2014/main" id="{FCA1C173-1785-0017-9B1A-388744FEA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4372" y="241444"/>
            <a:ext cx="5743255" cy="758952"/>
          </a:xfrm>
        </p:spPr>
        <p:txBody>
          <a:bodyPr/>
          <a:lstStyle/>
          <a:p>
            <a:r>
              <a:rPr lang="es-CO" sz="3200" dirty="0"/>
              <a:t>Jerarquías taxonómicas</a:t>
            </a:r>
            <a:br>
              <a:rPr lang="es-CO" sz="3200" dirty="0"/>
            </a:br>
            <a:r>
              <a:rPr lang="es-CO" sz="3200" dirty="0"/>
              <a:t>WOESE</a:t>
            </a:r>
          </a:p>
        </p:txBody>
      </p:sp>
      <p:pic>
        <p:nvPicPr>
          <p:cNvPr id="4" name="Imagen 3" descr="Dominios de la vida – Blog Histo-Embriología">
            <a:extLst>
              <a:ext uri="{FF2B5EF4-FFF2-40B4-BE49-F238E27FC236}">
                <a16:creationId xmlns:a16="http://schemas.microsoft.com/office/drawing/2014/main" id="{0FD232E9-181B-57AD-6487-0D45E419EC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643" b="16875"/>
          <a:stretch/>
        </p:blipFill>
        <p:spPr bwMode="auto">
          <a:xfrm>
            <a:off x="0" y="1739713"/>
            <a:ext cx="5736747" cy="4444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1486800-4D63-3571-7457-9B4D13B601D8}"/>
              </a:ext>
            </a:extLst>
          </p:cNvPr>
          <p:cNvSpPr txBox="1"/>
          <p:nvPr/>
        </p:nvSpPr>
        <p:spPr>
          <a:xfrm>
            <a:off x="8967627" y="1229857"/>
            <a:ext cx="15513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/>
              <a:t>Reinos</a:t>
            </a:r>
          </a:p>
          <a:p>
            <a:endParaRPr lang="es-CO" b="1" dirty="0"/>
          </a:p>
        </p:txBody>
      </p:sp>
      <p:pic>
        <p:nvPicPr>
          <p:cNvPr id="11" name="Imagen 10" descr="Clasificación de los Seres Vivos: Los Reinos">
            <a:extLst>
              <a:ext uri="{FF2B5EF4-FFF2-40B4-BE49-F238E27FC236}">
                <a16:creationId xmlns:a16="http://schemas.microsoft.com/office/drawing/2014/main" id="{A1C5B563-F178-144E-F7BD-60787C2F12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64"/>
          <a:stretch/>
        </p:blipFill>
        <p:spPr bwMode="auto">
          <a:xfrm>
            <a:off x="7011796" y="1609333"/>
            <a:ext cx="4338076" cy="3094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3" name="Conector: angular 12">
            <a:extLst>
              <a:ext uri="{FF2B5EF4-FFF2-40B4-BE49-F238E27FC236}">
                <a16:creationId xmlns:a16="http://schemas.microsoft.com/office/drawing/2014/main" id="{7620011F-B79C-E49B-7FCB-78B5BD7FBFDB}"/>
              </a:ext>
            </a:extLst>
          </p:cNvPr>
          <p:cNvCxnSpPr>
            <a:stCxn id="2" idx="1"/>
          </p:cNvCxnSpPr>
          <p:nvPr/>
        </p:nvCxnSpPr>
        <p:spPr>
          <a:xfrm rot="10800000" flipV="1">
            <a:off x="3056562" y="620919"/>
            <a:ext cx="167810" cy="60893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: angular 14">
            <a:extLst>
              <a:ext uri="{FF2B5EF4-FFF2-40B4-BE49-F238E27FC236}">
                <a16:creationId xmlns:a16="http://schemas.microsoft.com/office/drawing/2014/main" id="{1DABBFE7-9308-A39A-B364-7E99EB7CDDF6}"/>
              </a:ext>
            </a:extLst>
          </p:cNvPr>
          <p:cNvCxnSpPr>
            <a:stCxn id="2" idx="3"/>
            <a:endCxn id="9" idx="0"/>
          </p:cNvCxnSpPr>
          <p:nvPr/>
        </p:nvCxnSpPr>
        <p:spPr>
          <a:xfrm>
            <a:off x="8967627" y="620920"/>
            <a:ext cx="775699" cy="60893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Conector: angular 4">
            <a:extLst>
              <a:ext uri="{FF2B5EF4-FFF2-40B4-BE49-F238E27FC236}">
                <a16:creationId xmlns:a16="http://schemas.microsoft.com/office/drawing/2014/main" id="{53B8E534-A72F-4B07-5A24-0AF496F1C7E6}"/>
              </a:ext>
            </a:extLst>
          </p:cNvPr>
          <p:cNvCxnSpPr>
            <a:stCxn id="11" idx="1"/>
          </p:cNvCxnSpPr>
          <p:nvPr/>
        </p:nvCxnSpPr>
        <p:spPr>
          <a:xfrm rot="10800000" flipV="1">
            <a:off x="6248400" y="3156654"/>
            <a:ext cx="763396" cy="184206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AF415081-33D8-8824-C2A2-E08306626CFF}"/>
              </a:ext>
            </a:extLst>
          </p:cNvPr>
          <p:cNvSpPr txBox="1"/>
          <p:nvPr/>
        </p:nvSpPr>
        <p:spPr>
          <a:xfrm>
            <a:off x="5736747" y="4998720"/>
            <a:ext cx="1275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err="1"/>
              <a:t>plantae</a:t>
            </a:r>
            <a:endParaRPr lang="es-CO" sz="24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48C3E45-452E-65FF-58AD-B39A1FEA0C46}"/>
              </a:ext>
            </a:extLst>
          </p:cNvPr>
          <p:cNvSpPr txBox="1"/>
          <p:nvPr/>
        </p:nvSpPr>
        <p:spPr>
          <a:xfrm>
            <a:off x="7878623" y="5829717"/>
            <a:ext cx="1476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/>
              <a:t>animalia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03C80E2-C290-275F-B642-7014CDACE9A0}"/>
              </a:ext>
            </a:extLst>
          </p:cNvPr>
          <p:cNvSpPr txBox="1"/>
          <p:nvPr/>
        </p:nvSpPr>
        <p:spPr>
          <a:xfrm>
            <a:off x="9458941" y="5198947"/>
            <a:ext cx="1379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/>
              <a:t>protista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973920C-E16A-68E7-708D-0C427DE128C5}"/>
              </a:ext>
            </a:extLst>
          </p:cNvPr>
          <p:cNvSpPr txBox="1"/>
          <p:nvPr/>
        </p:nvSpPr>
        <p:spPr>
          <a:xfrm>
            <a:off x="11114202" y="5368052"/>
            <a:ext cx="1077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err="1"/>
              <a:t>fungi</a:t>
            </a:r>
            <a:endParaRPr lang="es-CO" sz="2400" b="1" dirty="0"/>
          </a:p>
        </p:txBody>
      </p:sp>
      <p:cxnSp>
        <p:nvCxnSpPr>
          <p:cNvPr id="14" name="Conector: angular 13">
            <a:extLst>
              <a:ext uri="{FF2B5EF4-FFF2-40B4-BE49-F238E27FC236}">
                <a16:creationId xmlns:a16="http://schemas.microsoft.com/office/drawing/2014/main" id="{484EBE19-7B44-47E8-354E-D4D799CD3B2F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213964" y="3765936"/>
            <a:ext cx="2407926" cy="796306"/>
          </a:xfrm>
          <a:prstGeom prst="bentConnector3">
            <a:avLst>
              <a:gd name="adj1" fmla="val -2742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9FCE4538-06B7-1B09-3959-8731A10E29D1}"/>
              </a:ext>
            </a:extLst>
          </p:cNvPr>
          <p:cNvCxnSpPr/>
          <p:nvPr/>
        </p:nvCxnSpPr>
        <p:spPr>
          <a:xfrm>
            <a:off x="8442960" y="4736404"/>
            <a:ext cx="0" cy="11312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2F56DE38-AC47-0A07-4D67-7A48936AA093}"/>
              </a:ext>
            </a:extLst>
          </p:cNvPr>
          <p:cNvCxnSpPr/>
          <p:nvPr/>
        </p:nvCxnSpPr>
        <p:spPr>
          <a:xfrm>
            <a:off x="10048240" y="4670421"/>
            <a:ext cx="0" cy="5656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ángulo 2"/>
          <p:cNvSpPr/>
          <p:nvPr/>
        </p:nvSpPr>
        <p:spPr>
          <a:xfrm>
            <a:off x="2246571" y="1278048"/>
            <a:ext cx="15856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400" b="1" dirty="0"/>
              <a:t>Dominios</a:t>
            </a:r>
          </a:p>
        </p:txBody>
      </p:sp>
      <p:grpSp>
        <p:nvGrpSpPr>
          <p:cNvPr id="17" name="Grupo 16"/>
          <p:cNvGrpSpPr/>
          <p:nvPr/>
        </p:nvGrpSpPr>
        <p:grpSpPr>
          <a:xfrm>
            <a:off x="239086" y="2255766"/>
            <a:ext cx="1536569" cy="628836"/>
            <a:chOff x="320511" y="371560"/>
            <a:chExt cx="1536569" cy="628836"/>
          </a:xfrm>
        </p:grpSpPr>
        <p:sp>
          <p:nvSpPr>
            <p:cNvPr id="7" name="Elipse 6"/>
            <p:cNvSpPr/>
            <p:nvPr/>
          </p:nvSpPr>
          <p:spPr>
            <a:xfrm>
              <a:off x="320511" y="371560"/>
              <a:ext cx="1536569" cy="62883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6" name="CuadroTexto 15"/>
            <p:cNvSpPr txBox="1"/>
            <p:nvPr/>
          </p:nvSpPr>
          <p:spPr>
            <a:xfrm>
              <a:off x="551467" y="501312"/>
              <a:ext cx="10746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/>
                <a:t>Bacteria</a:t>
              </a:r>
              <a:endParaRPr lang="es-MX" dirty="0"/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2245522" y="2265207"/>
            <a:ext cx="1536569" cy="619396"/>
            <a:chOff x="667804" y="241444"/>
            <a:chExt cx="1536569" cy="638153"/>
          </a:xfrm>
        </p:grpSpPr>
        <p:sp>
          <p:nvSpPr>
            <p:cNvPr id="19" name="Elipse 18"/>
            <p:cNvSpPr/>
            <p:nvPr/>
          </p:nvSpPr>
          <p:spPr>
            <a:xfrm>
              <a:off x="667804" y="241444"/>
              <a:ext cx="1536569" cy="63815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0" name="CuadroTexto 19"/>
            <p:cNvSpPr txBox="1"/>
            <p:nvPr/>
          </p:nvSpPr>
          <p:spPr>
            <a:xfrm>
              <a:off x="898760" y="375854"/>
              <a:ext cx="10746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 err="1"/>
                <a:t>Archaea</a:t>
              </a:r>
              <a:endParaRPr lang="es-MX" dirty="0"/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4001900" y="2266766"/>
            <a:ext cx="1536569" cy="544500"/>
            <a:chOff x="1103014" y="363890"/>
            <a:chExt cx="1536569" cy="544500"/>
          </a:xfrm>
        </p:grpSpPr>
        <p:sp>
          <p:nvSpPr>
            <p:cNvPr id="22" name="Elipse 21"/>
            <p:cNvSpPr/>
            <p:nvPr/>
          </p:nvSpPr>
          <p:spPr>
            <a:xfrm>
              <a:off x="1103014" y="363890"/>
              <a:ext cx="1536569" cy="5445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4" name="CuadroTexto 23"/>
            <p:cNvSpPr txBox="1"/>
            <p:nvPr/>
          </p:nvSpPr>
          <p:spPr>
            <a:xfrm>
              <a:off x="1360675" y="451474"/>
              <a:ext cx="10746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 err="1"/>
                <a:t>Eukarya</a:t>
              </a:r>
              <a:endParaRPr lang="es-MX" dirty="0"/>
            </a:p>
          </p:txBody>
        </p:sp>
      </p:grpSp>
    </p:spTree>
    <p:extLst>
      <p:ext uri="{BB962C8B-B14F-4D97-AF65-F5344CB8AC3E}">
        <p14:creationId xmlns:p14="http://schemas.microsoft.com/office/powerpoint/2010/main" val="223200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6" grpId="0"/>
      <p:bldP spid="8" grpId="0"/>
      <p:bldP spid="10" grpId="0"/>
      <p:bldP spid="1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D0E3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>
            <a:extLst>
              <a:ext uri="{FF2B5EF4-FFF2-40B4-BE49-F238E27FC236}">
                <a16:creationId xmlns:a16="http://schemas.microsoft.com/office/drawing/2014/main" id="{FCA1C173-1785-0017-9B1A-388744FEA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4372" y="241444"/>
            <a:ext cx="5743255" cy="758952"/>
          </a:xfrm>
        </p:spPr>
        <p:txBody>
          <a:bodyPr/>
          <a:lstStyle/>
          <a:p>
            <a:r>
              <a:rPr lang="es-CO" sz="3200" dirty="0"/>
              <a:t>Jerarquías taxonómicas</a:t>
            </a:r>
            <a:br>
              <a:rPr lang="es-CO" sz="3200" dirty="0"/>
            </a:br>
            <a:r>
              <a:rPr lang="es-CO" sz="3200" dirty="0"/>
              <a:t>RUGGIERO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1486800-4D63-3571-7457-9B4D13B601D8}"/>
              </a:ext>
            </a:extLst>
          </p:cNvPr>
          <p:cNvSpPr txBox="1"/>
          <p:nvPr/>
        </p:nvSpPr>
        <p:spPr>
          <a:xfrm>
            <a:off x="9165810" y="1012688"/>
            <a:ext cx="1551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/>
              <a:t>Reinos</a:t>
            </a:r>
          </a:p>
        </p:txBody>
      </p:sp>
      <p:cxnSp>
        <p:nvCxnSpPr>
          <p:cNvPr id="13" name="Conector: angular 12">
            <a:extLst>
              <a:ext uri="{FF2B5EF4-FFF2-40B4-BE49-F238E27FC236}">
                <a16:creationId xmlns:a16="http://schemas.microsoft.com/office/drawing/2014/main" id="{7620011F-B79C-E49B-7FCB-78B5BD7FBFDB}"/>
              </a:ext>
            </a:extLst>
          </p:cNvPr>
          <p:cNvCxnSpPr>
            <a:cxnSpLocks/>
            <a:stCxn id="2" idx="1"/>
            <a:endCxn id="3" idx="0"/>
          </p:cNvCxnSpPr>
          <p:nvPr/>
        </p:nvCxnSpPr>
        <p:spPr>
          <a:xfrm rot="10800000" flipV="1">
            <a:off x="2290978" y="620920"/>
            <a:ext cx="933395" cy="831574"/>
          </a:xfrm>
          <a:prstGeom prst="bentConnector2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: angular 14">
            <a:extLst>
              <a:ext uri="{FF2B5EF4-FFF2-40B4-BE49-F238E27FC236}">
                <a16:creationId xmlns:a16="http://schemas.microsoft.com/office/drawing/2014/main" id="{1DABBFE7-9308-A39A-B364-7E99EB7CDDF6}"/>
              </a:ext>
            </a:extLst>
          </p:cNvPr>
          <p:cNvCxnSpPr>
            <a:cxnSpLocks/>
            <a:stCxn id="2" idx="3"/>
            <a:endCxn id="9" idx="0"/>
          </p:cNvCxnSpPr>
          <p:nvPr/>
        </p:nvCxnSpPr>
        <p:spPr>
          <a:xfrm>
            <a:off x="8967627" y="620920"/>
            <a:ext cx="973882" cy="391768"/>
          </a:xfrm>
          <a:prstGeom prst="bentConnector2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ángulo 2"/>
          <p:cNvSpPr/>
          <p:nvPr/>
        </p:nvSpPr>
        <p:spPr>
          <a:xfrm>
            <a:off x="1319781" y="1452494"/>
            <a:ext cx="19423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400" b="1" dirty="0"/>
              <a:t>Superreinos </a:t>
            </a:r>
            <a:endParaRPr lang="es-CO" sz="2400" b="1" dirty="0"/>
          </a:p>
        </p:txBody>
      </p:sp>
      <p:grpSp>
        <p:nvGrpSpPr>
          <p:cNvPr id="18" name="Grupo 17"/>
          <p:cNvGrpSpPr/>
          <p:nvPr/>
        </p:nvGrpSpPr>
        <p:grpSpPr>
          <a:xfrm>
            <a:off x="1056218" y="5090882"/>
            <a:ext cx="2967142" cy="1238798"/>
            <a:chOff x="667804" y="241444"/>
            <a:chExt cx="1536569" cy="990571"/>
          </a:xfrm>
        </p:grpSpPr>
        <p:sp>
          <p:nvSpPr>
            <p:cNvPr id="19" name="Elipse 18"/>
            <p:cNvSpPr/>
            <p:nvPr/>
          </p:nvSpPr>
          <p:spPr>
            <a:xfrm>
              <a:off x="667804" y="241444"/>
              <a:ext cx="1536569" cy="63815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0" name="CuadroTexto 19"/>
            <p:cNvSpPr txBox="1"/>
            <p:nvPr/>
          </p:nvSpPr>
          <p:spPr>
            <a:xfrm>
              <a:off x="898760" y="375854"/>
              <a:ext cx="1074655" cy="856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2400" dirty="0" err="1"/>
                <a:t>Prokaryota</a:t>
              </a:r>
              <a:endParaRPr lang="es-MX" sz="2400" dirty="0"/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997609" y="2092760"/>
            <a:ext cx="2522996" cy="1095613"/>
            <a:chOff x="1103014" y="363890"/>
            <a:chExt cx="1536569" cy="918581"/>
          </a:xfrm>
        </p:grpSpPr>
        <p:sp>
          <p:nvSpPr>
            <p:cNvPr id="22" name="Elipse 21"/>
            <p:cNvSpPr/>
            <p:nvPr/>
          </p:nvSpPr>
          <p:spPr>
            <a:xfrm>
              <a:off x="1103014" y="363890"/>
              <a:ext cx="1536569" cy="5445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4" name="CuadroTexto 23"/>
            <p:cNvSpPr txBox="1"/>
            <p:nvPr/>
          </p:nvSpPr>
          <p:spPr>
            <a:xfrm>
              <a:off x="1360675" y="451474"/>
              <a:ext cx="10746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2400" dirty="0" err="1"/>
                <a:t>Eukaryota</a:t>
              </a:r>
              <a:endParaRPr lang="es-MX" sz="2400" dirty="0"/>
            </a:p>
          </p:txBody>
        </p:sp>
      </p:grpSp>
      <p:pic>
        <p:nvPicPr>
          <p:cNvPr id="29" name="Imagen 28">
            <a:extLst>
              <a:ext uri="{FF2B5EF4-FFF2-40B4-BE49-F238E27FC236}">
                <a16:creationId xmlns:a16="http://schemas.microsoft.com/office/drawing/2014/main" id="{D8B44FB9-0A62-4508-91B4-803716594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7686" y="1474353"/>
            <a:ext cx="6921754" cy="5323509"/>
          </a:xfrm>
          <a:prstGeom prst="rect">
            <a:avLst/>
          </a:prstGeom>
        </p:spPr>
      </p:pic>
      <p:sp>
        <p:nvSpPr>
          <p:cNvPr id="58" name="Abrir llave 57">
            <a:extLst>
              <a:ext uri="{FF2B5EF4-FFF2-40B4-BE49-F238E27FC236}">
                <a16:creationId xmlns:a16="http://schemas.microsoft.com/office/drawing/2014/main" id="{7DC7C1B0-F377-4E91-AE6C-C4AB525C6549}"/>
              </a:ext>
            </a:extLst>
          </p:cNvPr>
          <p:cNvSpPr/>
          <p:nvPr/>
        </p:nvSpPr>
        <p:spPr>
          <a:xfrm>
            <a:off x="4467606" y="1480999"/>
            <a:ext cx="640080" cy="3129280"/>
          </a:xfrm>
          <a:prstGeom prst="leftBrac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9" name="Abrir llave 58">
            <a:extLst>
              <a:ext uri="{FF2B5EF4-FFF2-40B4-BE49-F238E27FC236}">
                <a16:creationId xmlns:a16="http://schemas.microsoft.com/office/drawing/2014/main" id="{1A0BF57A-535B-4B56-AD77-3D774EE6999C}"/>
              </a:ext>
            </a:extLst>
          </p:cNvPr>
          <p:cNvSpPr/>
          <p:nvPr/>
        </p:nvSpPr>
        <p:spPr>
          <a:xfrm>
            <a:off x="4419160" y="4804006"/>
            <a:ext cx="688526" cy="1525674"/>
          </a:xfrm>
          <a:prstGeom prst="leftBrac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FF63F193-BE63-45AA-94E1-9EE022B0F900}"/>
              </a:ext>
            </a:extLst>
          </p:cNvPr>
          <p:cNvSpPr txBox="1"/>
          <p:nvPr/>
        </p:nvSpPr>
        <p:spPr>
          <a:xfrm>
            <a:off x="9165810" y="6520863"/>
            <a:ext cx="43355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hlinkClick r:id="rId3"/>
              </a:rPr>
              <a:t>https://www.significados.com/reino/</a:t>
            </a:r>
            <a:endParaRPr lang="es-CO" sz="1200" dirty="0"/>
          </a:p>
        </p:txBody>
      </p:sp>
    </p:spTree>
    <p:extLst>
      <p:ext uri="{BB962C8B-B14F-4D97-AF65-F5344CB8AC3E}">
        <p14:creationId xmlns:p14="http://schemas.microsoft.com/office/powerpoint/2010/main" val="56078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3" grpId="0"/>
      <p:bldP spid="58" grpId="0" animBg="1"/>
      <p:bldP spid="5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704346" y="198444"/>
            <a:ext cx="6098579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3200" b="1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SUPERREINO PROKARYOTA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3200" b="1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DOMINIO ARCHAEA</a:t>
            </a:r>
          </a:p>
        </p:txBody>
      </p:sp>
      <p:sp>
        <p:nvSpPr>
          <p:cNvPr id="3" name="CuadroTexto 5"/>
          <p:cNvSpPr txBox="1"/>
          <p:nvPr/>
        </p:nvSpPr>
        <p:spPr>
          <a:xfrm>
            <a:off x="138559" y="1357039"/>
            <a:ext cx="6320195" cy="501675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3000" b="1" i="0" u="sng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Características</a:t>
            </a:r>
            <a:r>
              <a:rPr lang="es-CO" sz="30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:</a:t>
            </a:r>
          </a:p>
          <a:p>
            <a:pPr marL="342900" marR="0" lvl="0" indent="-34290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30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Son procariotas</a:t>
            </a:r>
          </a:p>
          <a:p>
            <a:pPr marL="342900" marR="0" lvl="0" indent="-34290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30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Son unicelulares</a:t>
            </a:r>
          </a:p>
          <a:p>
            <a:pPr marL="342900" marR="0" lvl="0" indent="-34290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30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No forman tejidos</a:t>
            </a:r>
          </a:p>
          <a:p>
            <a:pPr marL="342900" marR="0" lvl="0" indent="-34290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30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Son heterótrofas y algunas autótrofas</a:t>
            </a:r>
          </a:p>
          <a:p>
            <a:pPr marL="342900" marR="0" lvl="0" indent="-34290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30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Viven en lugares extremos: frío extremo, calor extremo, lugares muy ácidos, muy salados y lugares sin oxígeno.</a:t>
            </a:r>
          </a:p>
          <a:p>
            <a:pPr marL="342900" marR="0" lvl="0" indent="-34290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CO" sz="2000" b="1" i="0" u="none" strike="noStrike" kern="1200" cap="none" spc="0" baseline="0" dirty="0">
              <a:solidFill>
                <a:srgbClr val="000000"/>
              </a:solidFill>
              <a:uFillTx/>
              <a:latin typeface="Avenir Next LT Pro Light"/>
            </a:endParaRPr>
          </a:p>
        </p:txBody>
      </p:sp>
      <p:pic>
        <p:nvPicPr>
          <p:cNvPr id="4" name="Picture 2" descr="Methanobacteria - Wikipedia, la enciclopedia libr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53636" y="1275662"/>
            <a:ext cx="5357332" cy="523461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32816524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-161273" y="355025"/>
            <a:ext cx="5564252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3200" b="1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SUPERREINO PROKARYOTA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3200" b="1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DOMINIO BACTERIA</a:t>
            </a:r>
          </a:p>
        </p:txBody>
      </p:sp>
      <p:sp>
        <p:nvSpPr>
          <p:cNvPr id="3" name="CuadroTexto 5"/>
          <p:cNvSpPr txBox="1"/>
          <p:nvPr/>
        </p:nvSpPr>
        <p:spPr>
          <a:xfrm>
            <a:off x="5564250" y="547387"/>
            <a:ext cx="6455022" cy="643253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800" b="1" i="0" u="sng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Características</a:t>
            </a:r>
            <a:r>
              <a:rPr lang="es-CO" sz="28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:</a:t>
            </a:r>
          </a:p>
          <a:p>
            <a:pPr marL="342900" marR="0" lvl="0" indent="-34290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8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Son procariotas</a:t>
            </a:r>
          </a:p>
          <a:p>
            <a:pPr marL="342900" marR="0" lvl="0" indent="-34290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8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Son unicelulares</a:t>
            </a:r>
          </a:p>
          <a:p>
            <a:pPr marL="342900" marR="0" lvl="0" indent="-34290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8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No forman tejidos</a:t>
            </a:r>
          </a:p>
          <a:p>
            <a:pPr marL="342900" marR="0" lvl="0" indent="-34290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8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Son heterótrofas y algunas autótrofas</a:t>
            </a:r>
          </a:p>
          <a:p>
            <a:pPr marL="342900" marR="0" lvl="0" indent="-34290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8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Algunas causan enfermedades</a:t>
            </a:r>
          </a:p>
          <a:p>
            <a:pPr marL="342900" marR="0" lvl="0" indent="-34290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8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Algunas son utilizadas en procesos industriales (yogur, kumis, vinagre, vino)</a:t>
            </a:r>
          </a:p>
          <a:p>
            <a:pPr marL="342900" marR="0" lvl="0" indent="-34290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8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Se clasifican en gran positivas y gran negativas</a:t>
            </a:r>
          </a:p>
          <a:p>
            <a:pPr marL="342900" marR="0" lvl="0" indent="-34290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8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Viven en aire, agua, suelo y organismos</a:t>
            </a:r>
          </a:p>
          <a:p>
            <a:pPr marL="342900" marR="0" lvl="0" indent="-34290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CO" sz="2000" b="1" i="0" u="none" strike="noStrike" kern="1200" cap="none" spc="0" baseline="0" dirty="0">
              <a:solidFill>
                <a:srgbClr val="000000"/>
              </a:solidFill>
              <a:uFillTx/>
              <a:latin typeface="Avenir Next LT Pro Light"/>
            </a:endParaRPr>
          </a:p>
        </p:txBody>
      </p:sp>
      <p:pic>
        <p:nvPicPr>
          <p:cNvPr id="4" name="Picture 2" descr="Bacterias buenas, ¿en qué alimentos las encontramos? | Consumer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" y="1433496"/>
            <a:ext cx="5402979" cy="52721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0576487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837901" y="347728"/>
            <a:ext cx="5241706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3200" b="1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SUPERREINO EUKARYOTA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3200" b="1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DOMINIO EUKARYA</a:t>
            </a:r>
          </a:p>
        </p:txBody>
      </p:sp>
      <p:sp>
        <p:nvSpPr>
          <p:cNvPr id="3" name="CuadroTexto 5"/>
          <p:cNvSpPr txBox="1"/>
          <p:nvPr/>
        </p:nvSpPr>
        <p:spPr>
          <a:xfrm>
            <a:off x="1933084" y="1678180"/>
            <a:ext cx="8325831" cy="483209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3200" b="1" i="0" u="sng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Características</a:t>
            </a:r>
            <a:r>
              <a:rPr lang="es-CO" sz="32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:</a:t>
            </a:r>
          </a:p>
          <a:p>
            <a:pPr marL="342900" marR="0" lvl="0" indent="-34290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32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Son eucariotas</a:t>
            </a:r>
          </a:p>
          <a:p>
            <a:pPr marL="342900" marR="0" lvl="0" indent="-34290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32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Pueden ser unicelulares o pluricelulares</a:t>
            </a:r>
          </a:p>
          <a:p>
            <a:pPr marL="342900" marR="0" lvl="0" indent="-34290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32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Algunos forman tejidos otros no</a:t>
            </a:r>
          </a:p>
          <a:p>
            <a:pPr marL="342900" marR="0" lvl="0" indent="-34290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32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Algunos son  heterótrofos y otros autótrofos</a:t>
            </a:r>
          </a:p>
          <a:p>
            <a:pPr marL="342900" marR="0" lvl="0" indent="-34290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32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A este dominio pertenecen los reinos animalia, </a:t>
            </a:r>
            <a:r>
              <a:rPr lang="es-CO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Avenir Next LT Pro Light"/>
              </a:rPr>
              <a:t>plantae</a:t>
            </a:r>
            <a:r>
              <a:rPr lang="es-CO" sz="32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, </a:t>
            </a:r>
            <a:r>
              <a:rPr lang="es-CO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Avenir Next LT Pro Light"/>
              </a:rPr>
              <a:t>fungi</a:t>
            </a:r>
            <a:r>
              <a:rPr lang="es-CO" sz="3200" dirty="0">
                <a:solidFill>
                  <a:srgbClr val="000000"/>
                </a:solidFill>
                <a:latin typeface="Avenir Next LT Pro Light"/>
              </a:rPr>
              <a:t>, </a:t>
            </a:r>
            <a:r>
              <a:rPr lang="es-CO" sz="32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protista, </a:t>
            </a:r>
            <a:r>
              <a:rPr lang="es-CO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Avenir Next LT Pro Light"/>
              </a:rPr>
              <a:t>chromista</a:t>
            </a:r>
            <a:endParaRPr lang="es-CO" sz="3200" b="0" i="0" u="none" strike="noStrike" kern="1200" cap="none" spc="0" baseline="0" dirty="0">
              <a:solidFill>
                <a:srgbClr val="000000"/>
              </a:solidFill>
              <a:uFillTx/>
              <a:latin typeface="Avenir Next LT Pro Light"/>
            </a:endParaRPr>
          </a:p>
          <a:p>
            <a:pPr marL="342900" marR="0" lvl="0" indent="-34290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CO" sz="2000" b="1" i="0" u="none" strike="noStrike" kern="1200" cap="none" spc="0" baseline="0" dirty="0">
              <a:solidFill>
                <a:srgbClr val="000000"/>
              </a:solidFill>
              <a:uFillTx/>
              <a:latin typeface="Avenir Next LT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321318205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350239" y="354604"/>
            <a:ext cx="5241706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3200" b="1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REINO PROTOZOA</a:t>
            </a:r>
          </a:p>
        </p:txBody>
      </p:sp>
      <p:sp>
        <p:nvSpPr>
          <p:cNvPr id="5" name="CuadroTexto 5"/>
          <p:cNvSpPr txBox="1"/>
          <p:nvPr/>
        </p:nvSpPr>
        <p:spPr>
          <a:xfrm>
            <a:off x="689596" y="1396208"/>
            <a:ext cx="5241705" cy="430887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R="0" lvl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3200" b="1" i="0" u="sng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Características</a:t>
            </a:r>
            <a:r>
              <a:rPr lang="es-CO" sz="3200" b="1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: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320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Eucariotas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320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Heterótrofos 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320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unicelulares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320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Se desplazan por flagelos, cilios, pseudópodos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320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No tienen tejidos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CO" sz="1800" b="0" i="0" u="none" strike="noStrike" kern="1200" cap="none" spc="0" baseline="0" dirty="0">
              <a:solidFill>
                <a:srgbClr val="000000"/>
              </a:solidFill>
              <a:uFillTx/>
              <a:latin typeface="Avenir Next LT Pro Light"/>
            </a:endParaRPr>
          </a:p>
        </p:txBody>
      </p:sp>
      <p:pic>
        <p:nvPicPr>
          <p:cNvPr id="7" name="Picture 4" descr="Resultado de imagen para protozoos dibujos"/>
          <p:cNvPicPr>
            <a:picLocks noChangeAspect="1"/>
          </p:cNvPicPr>
          <p:nvPr/>
        </p:nvPicPr>
        <p:blipFill rotWithShape="1">
          <a:blip r:embed="rId2"/>
          <a:srcRect b="4716"/>
          <a:stretch/>
        </p:blipFill>
        <p:spPr>
          <a:xfrm>
            <a:off x="5807125" y="1574800"/>
            <a:ext cx="5926953" cy="422656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54851887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350239" y="354604"/>
            <a:ext cx="5241706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3200" b="1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REINO </a:t>
            </a:r>
            <a:r>
              <a:rPr lang="es-CO" sz="3200" b="1" dirty="0">
                <a:solidFill>
                  <a:srgbClr val="000000"/>
                </a:solidFill>
                <a:latin typeface="Avenir Next LT Pro Light"/>
              </a:rPr>
              <a:t>CHROMISTA</a:t>
            </a:r>
            <a:endParaRPr lang="es-CO" sz="3200" b="1" i="0" u="none" strike="noStrike" kern="1200" cap="none" spc="0" baseline="0" dirty="0">
              <a:solidFill>
                <a:srgbClr val="000000"/>
              </a:solidFill>
              <a:uFillTx/>
              <a:latin typeface="Avenir Next LT Pro Light"/>
            </a:endParaRPr>
          </a:p>
        </p:txBody>
      </p:sp>
      <p:sp>
        <p:nvSpPr>
          <p:cNvPr id="6" name="CuadroTexto 6"/>
          <p:cNvSpPr txBox="1"/>
          <p:nvPr/>
        </p:nvSpPr>
        <p:spPr>
          <a:xfrm>
            <a:off x="477925" y="939381"/>
            <a:ext cx="5930896" cy="501675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R="0" lvl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3200" b="1" i="0" u="sng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Característica</a:t>
            </a:r>
            <a:r>
              <a:rPr lang="es-CO" sz="320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s: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320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Eucariotas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320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Autótrofos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320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 Unicelulares o coloniales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320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Se desplazan mediante estructuras diversas.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320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No tienen tejidos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3200" dirty="0">
                <a:solidFill>
                  <a:srgbClr val="000000"/>
                </a:solidFill>
                <a:latin typeface="Avenir Next LT Pro Light"/>
              </a:rPr>
              <a:t>Tienen cloroplastos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3200" dirty="0">
                <a:solidFill>
                  <a:srgbClr val="000000"/>
                </a:solidFill>
                <a:latin typeface="Avenir Next LT Pro Light"/>
              </a:rPr>
              <a:t>Hacen fotosíntesis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320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Poseen pigmentos</a:t>
            </a:r>
          </a:p>
        </p:txBody>
      </p:sp>
      <p:pic>
        <p:nvPicPr>
          <p:cNvPr id="1028" name="Picture 4" descr="Características | fitoplancton">
            <a:extLst>
              <a:ext uri="{FF2B5EF4-FFF2-40B4-BE49-F238E27FC236}">
                <a16:creationId xmlns:a16="http://schemas.microsoft.com/office/drawing/2014/main" id="{F7B2140C-C09F-4B98-A88D-91BBE1903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724" y="1046293"/>
            <a:ext cx="4472679" cy="276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lgae Ilustraciones Stock, Vectores, Y Clipart – (62,899 Ilustraciones  Stock)">
            <a:extLst>
              <a:ext uri="{FF2B5EF4-FFF2-40B4-BE49-F238E27FC236}">
                <a16:creationId xmlns:a16="http://schemas.microsoft.com/office/drawing/2014/main" id="{278A2271-CF02-4C95-8890-0515757B65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13"/>
          <a:stretch/>
        </p:blipFill>
        <p:spPr bwMode="auto">
          <a:xfrm>
            <a:off x="7623209" y="3807682"/>
            <a:ext cx="4197486" cy="276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3899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angular 11"/>
          <p:cNvCxnSpPr>
            <a:endCxn id="14" idx="0"/>
          </p:cNvCxnSpPr>
          <p:nvPr/>
        </p:nvCxnSpPr>
        <p:spPr>
          <a:xfrm>
            <a:off x="7682845" y="531054"/>
            <a:ext cx="2821671" cy="876984"/>
          </a:xfrm>
          <a:prstGeom prst="bentConnector2">
            <a:avLst/>
          </a:prstGeom>
          <a:noFill/>
          <a:ln w="76196" cap="flat">
            <a:solidFill>
              <a:srgbClr val="000000">
                <a:alpha val="60000"/>
              </a:srgbClr>
            </a:solidFill>
            <a:prstDash val="solid"/>
            <a:miter/>
          </a:ln>
        </p:spPr>
      </p:cxnSp>
      <p:sp>
        <p:nvSpPr>
          <p:cNvPr id="3" name="CuadroTexto 1"/>
          <p:cNvSpPr txBox="1"/>
          <p:nvPr/>
        </p:nvSpPr>
        <p:spPr>
          <a:xfrm>
            <a:off x="4696029" y="305528"/>
            <a:ext cx="5241706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3200" b="1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rPr>
              <a:t>REINO FUNGI</a:t>
            </a:r>
          </a:p>
        </p:txBody>
      </p:sp>
      <p:pic>
        <p:nvPicPr>
          <p:cNvPr id="4" name="Picture 2" descr="Resultado de imagen para ASCOMICETO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9576" y="1132411"/>
            <a:ext cx="2668173" cy="2286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 descr="Resultado de imagen para CIGOMICETO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0821" y="3808155"/>
            <a:ext cx="3265797" cy="260292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AutoShape 6" descr="Resultado de imagen para BASIDIOMICETOS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CO" sz="1800" b="0" i="0" u="none" strike="noStrike" kern="1200" cap="none" spc="0" baseline="0">
              <a:solidFill>
                <a:srgbClr val="000000"/>
              </a:solidFill>
              <a:uFillTx/>
              <a:latin typeface="Avenir Next LT Pro Light"/>
            </a:endParaRPr>
          </a:p>
        </p:txBody>
      </p:sp>
      <p:pic>
        <p:nvPicPr>
          <p:cNvPr id="7" name="Picture 10" descr="Resultado de imagen para DEUTEROMICETOS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015279" y="1355607"/>
            <a:ext cx="3047996" cy="2516831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8" name="Conector angular 8"/>
          <p:cNvCxnSpPr>
            <a:stCxn id="3" idx="1"/>
          </p:cNvCxnSpPr>
          <p:nvPr/>
        </p:nvCxnSpPr>
        <p:spPr>
          <a:xfrm rot="10800009" flipV="1">
            <a:off x="986325" y="597917"/>
            <a:ext cx="3709712" cy="476786"/>
          </a:xfrm>
          <a:prstGeom prst="bentConnector3">
            <a:avLst>
              <a:gd name="adj1" fmla="val 99552"/>
            </a:avLst>
          </a:prstGeom>
          <a:noFill/>
          <a:ln w="76196" cap="flat">
            <a:solidFill>
              <a:srgbClr val="000000">
                <a:alpha val="60000"/>
              </a:srgbClr>
            </a:solidFill>
            <a:prstDash val="solid"/>
            <a:miter/>
          </a:ln>
        </p:spPr>
      </p:cxnSp>
      <p:cxnSp>
        <p:nvCxnSpPr>
          <p:cNvPr id="9" name="Conector angular 13"/>
          <p:cNvCxnSpPr/>
          <p:nvPr/>
        </p:nvCxnSpPr>
        <p:spPr>
          <a:xfrm rot="5400013">
            <a:off x="2251431" y="1389050"/>
            <a:ext cx="3176699" cy="1700245"/>
          </a:xfrm>
          <a:prstGeom prst="bentConnector3">
            <a:avLst/>
          </a:prstGeom>
          <a:noFill/>
          <a:ln w="76196" cap="flat">
            <a:solidFill>
              <a:srgbClr val="000000">
                <a:alpha val="60000"/>
              </a:srgbClr>
            </a:solidFill>
            <a:prstDash val="solid"/>
            <a:miter/>
          </a:ln>
        </p:spPr>
      </p:cxnSp>
      <p:cxnSp>
        <p:nvCxnSpPr>
          <p:cNvPr id="10" name="Conector angular 17"/>
          <p:cNvCxnSpPr/>
          <p:nvPr/>
        </p:nvCxnSpPr>
        <p:spPr>
          <a:xfrm rot="16200000" flipV="1">
            <a:off x="6398711" y="1882046"/>
            <a:ext cx="3691272" cy="1123003"/>
          </a:xfrm>
          <a:prstGeom prst="bentConnector3">
            <a:avLst/>
          </a:prstGeom>
          <a:noFill/>
          <a:ln w="76196" cap="flat">
            <a:solidFill>
              <a:srgbClr val="000000">
                <a:alpha val="60000"/>
              </a:srgbClr>
            </a:solidFill>
            <a:prstDash val="solid"/>
            <a:miter/>
          </a:ln>
        </p:spPr>
      </p:cxnSp>
      <p:sp>
        <p:nvSpPr>
          <p:cNvPr id="11" name="CuadroTexto 7"/>
          <p:cNvSpPr txBox="1"/>
          <p:nvPr/>
        </p:nvSpPr>
        <p:spPr>
          <a:xfrm>
            <a:off x="3522306" y="2581024"/>
            <a:ext cx="4840642" cy="34163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400" b="1" i="0" u="sng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Características</a:t>
            </a:r>
            <a:r>
              <a:rPr lang="es-CO" sz="24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: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4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 </a:t>
            </a:r>
            <a:r>
              <a:rPr lang="es-CO" sz="2400" dirty="0">
                <a:solidFill>
                  <a:srgbClr val="000000"/>
                </a:solidFill>
                <a:latin typeface="Avenir Next LT Pro Light"/>
              </a:rPr>
              <a:t>Son</a:t>
            </a:r>
            <a:r>
              <a:rPr lang="es-CO" sz="24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 unicelulares o pluricelulares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4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 no tienen tejidos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4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son heterótrofos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4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Se alimentan por absorción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4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viven en lugares húmedos, oscuros, en aire, agua, suelo y organismos.</a:t>
            </a:r>
          </a:p>
        </p:txBody>
      </p:sp>
      <p:sp>
        <p:nvSpPr>
          <p:cNvPr id="12" name="CuadroTexto 2"/>
          <p:cNvSpPr txBox="1"/>
          <p:nvPr/>
        </p:nvSpPr>
        <p:spPr>
          <a:xfrm>
            <a:off x="100821" y="2842586"/>
            <a:ext cx="2686927" cy="4924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600" b="1" i="0" u="none" strike="noStrike" kern="1200" cap="none" spc="0" baseline="0">
                <a:solidFill>
                  <a:srgbClr val="FFFFFF"/>
                </a:solidFill>
                <a:uFillTx/>
                <a:latin typeface="Avenir Next LT Pro Light"/>
              </a:rPr>
              <a:t>ASCOMICETOS</a:t>
            </a:r>
          </a:p>
        </p:txBody>
      </p:sp>
      <p:sp>
        <p:nvSpPr>
          <p:cNvPr id="13" name="CuadroTexto 3"/>
          <p:cNvSpPr txBox="1"/>
          <p:nvPr/>
        </p:nvSpPr>
        <p:spPr>
          <a:xfrm>
            <a:off x="373075" y="3827522"/>
            <a:ext cx="2616592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400" b="1" i="0" u="none" strike="noStrike" kern="1200" cap="none" spc="0" baseline="0">
                <a:solidFill>
                  <a:srgbClr val="FFFFFF"/>
                </a:solidFill>
                <a:uFillTx/>
                <a:latin typeface="Avenir Next LT Pro Light"/>
              </a:rPr>
              <a:t>CIGOMICETOS</a:t>
            </a:r>
          </a:p>
        </p:txBody>
      </p:sp>
      <p:sp>
        <p:nvSpPr>
          <p:cNvPr id="14" name="CuadroTexto 5"/>
          <p:cNvSpPr txBox="1"/>
          <p:nvPr/>
        </p:nvSpPr>
        <p:spPr>
          <a:xfrm>
            <a:off x="8936611" y="1408038"/>
            <a:ext cx="3135810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400" b="1" i="0" u="none" strike="noStrike" kern="1200" cap="none" spc="0" baseline="0" dirty="0">
                <a:solidFill>
                  <a:srgbClr val="FFFFFF"/>
                </a:solidFill>
                <a:uFillTx/>
                <a:latin typeface="Avenir Next LT Pro Light"/>
              </a:rPr>
              <a:t>DEUTEROMICETOS</a:t>
            </a:r>
          </a:p>
        </p:txBody>
      </p:sp>
      <p:pic>
        <p:nvPicPr>
          <p:cNvPr id="15" name="Picture 8" descr="Resultado de imagen para BASIDIOMICETOS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137775" y="4025975"/>
            <a:ext cx="3884115" cy="252650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6" name="CuadroTexto 4"/>
          <p:cNvSpPr txBox="1"/>
          <p:nvPr/>
        </p:nvSpPr>
        <p:spPr>
          <a:xfrm>
            <a:off x="8696081" y="4081698"/>
            <a:ext cx="2855744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400" b="1" i="0" u="none" strike="noStrike" kern="1200" cap="none" spc="0" baseline="0">
                <a:solidFill>
                  <a:srgbClr val="FFFFFF"/>
                </a:solidFill>
                <a:uFillTx/>
                <a:latin typeface="Avenir Next LT Pro Light"/>
              </a:rPr>
              <a:t>BASIDIOMICETOS</a:t>
            </a:r>
          </a:p>
        </p:txBody>
      </p:sp>
    </p:spTree>
    <p:extLst>
      <p:ext uri="{BB962C8B-B14F-4D97-AF65-F5344CB8AC3E}">
        <p14:creationId xmlns:p14="http://schemas.microsoft.com/office/powerpoint/2010/main" val="49150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330269" y="291455"/>
            <a:ext cx="5241706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3200" b="1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rPr>
              <a:t>REINO VEGETAL</a:t>
            </a:r>
          </a:p>
        </p:txBody>
      </p:sp>
      <p:sp>
        <p:nvSpPr>
          <p:cNvPr id="3" name="CuadroTexto 5"/>
          <p:cNvSpPr txBox="1"/>
          <p:nvPr/>
        </p:nvSpPr>
        <p:spPr>
          <a:xfrm>
            <a:off x="6636431" y="1296792"/>
            <a:ext cx="2841671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400" b="1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rPr>
              <a:t>VASCULARES</a:t>
            </a:r>
          </a:p>
        </p:txBody>
      </p:sp>
      <p:sp>
        <p:nvSpPr>
          <p:cNvPr id="4" name="CuadroTexto 9"/>
          <p:cNvSpPr txBox="1"/>
          <p:nvPr/>
        </p:nvSpPr>
        <p:spPr>
          <a:xfrm>
            <a:off x="8292903" y="2264895"/>
            <a:ext cx="2370408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400" b="1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rPr>
              <a:t>CON SEMILLA</a:t>
            </a:r>
          </a:p>
        </p:txBody>
      </p:sp>
      <p:sp>
        <p:nvSpPr>
          <p:cNvPr id="5" name="CuadroTexto 11"/>
          <p:cNvSpPr txBox="1"/>
          <p:nvPr/>
        </p:nvSpPr>
        <p:spPr>
          <a:xfrm>
            <a:off x="9390183" y="3277776"/>
            <a:ext cx="2546256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400" b="1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rPr>
              <a:t>Angiospermas</a:t>
            </a:r>
          </a:p>
        </p:txBody>
      </p:sp>
      <p:cxnSp>
        <p:nvCxnSpPr>
          <p:cNvPr id="6" name="Conector angular 13"/>
          <p:cNvCxnSpPr>
            <a:stCxn id="2" idx="1"/>
            <a:endCxn id="21" idx="0"/>
          </p:cNvCxnSpPr>
          <p:nvPr/>
        </p:nvCxnSpPr>
        <p:spPr>
          <a:xfrm rot="10800000" flipV="1">
            <a:off x="2124225" y="583844"/>
            <a:ext cx="2206045" cy="661724"/>
          </a:xfrm>
          <a:prstGeom prst="bentConnector2">
            <a:avLst/>
          </a:prstGeom>
          <a:noFill/>
          <a:ln w="76196" cap="flat">
            <a:solidFill>
              <a:srgbClr val="000000">
                <a:alpha val="60000"/>
              </a:srgbClr>
            </a:solidFill>
            <a:prstDash val="solid"/>
            <a:miter/>
          </a:ln>
        </p:spPr>
      </p:cxnSp>
      <p:cxnSp>
        <p:nvCxnSpPr>
          <p:cNvPr id="7" name="Conector angular 15"/>
          <p:cNvCxnSpPr/>
          <p:nvPr/>
        </p:nvCxnSpPr>
        <p:spPr>
          <a:xfrm rot="16200000" flipV="1">
            <a:off x="7579573" y="819092"/>
            <a:ext cx="712949" cy="242451"/>
          </a:xfrm>
          <a:prstGeom prst="bentConnector3">
            <a:avLst/>
          </a:prstGeom>
          <a:noFill/>
          <a:ln w="76196" cap="flat">
            <a:solidFill>
              <a:srgbClr val="000000">
                <a:alpha val="60000"/>
              </a:srgbClr>
            </a:solidFill>
            <a:prstDash val="solid"/>
            <a:miter/>
          </a:ln>
        </p:spPr>
      </p:cxnSp>
      <p:cxnSp>
        <p:nvCxnSpPr>
          <p:cNvPr id="8" name="Conector angular 18"/>
          <p:cNvCxnSpPr>
            <a:stCxn id="3" idx="1"/>
            <a:endCxn id="23" idx="0"/>
          </p:cNvCxnSpPr>
          <p:nvPr/>
        </p:nvCxnSpPr>
        <p:spPr>
          <a:xfrm rot="10800000" flipV="1">
            <a:off x="4863905" y="1527623"/>
            <a:ext cx="1772527" cy="737272"/>
          </a:xfrm>
          <a:prstGeom prst="bentConnector2">
            <a:avLst/>
          </a:prstGeom>
          <a:noFill/>
          <a:ln w="76196" cap="flat">
            <a:solidFill>
              <a:srgbClr val="000000">
                <a:alpha val="60000"/>
              </a:srgbClr>
            </a:solidFill>
            <a:prstDash val="solid"/>
            <a:miter/>
          </a:ln>
        </p:spPr>
      </p:cxnSp>
      <p:cxnSp>
        <p:nvCxnSpPr>
          <p:cNvPr id="9" name="Conector angular 20"/>
          <p:cNvCxnSpPr>
            <a:endCxn id="4" idx="0"/>
          </p:cNvCxnSpPr>
          <p:nvPr/>
        </p:nvCxnSpPr>
        <p:spPr>
          <a:xfrm rot="5399996" flipH="1">
            <a:off x="8790185" y="1576979"/>
            <a:ext cx="788505" cy="587328"/>
          </a:xfrm>
          <a:prstGeom prst="bentConnector3">
            <a:avLst/>
          </a:prstGeom>
          <a:noFill/>
          <a:ln w="76196" cap="flat">
            <a:solidFill>
              <a:srgbClr val="000000">
                <a:alpha val="60000"/>
              </a:srgbClr>
            </a:solidFill>
            <a:prstDash val="solid"/>
            <a:miter/>
          </a:ln>
        </p:spPr>
      </p:cxnSp>
      <p:cxnSp>
        <p:nvCxnSpPr>
          <p:cNvPr id="10" name="Conector angular 27"/>
          <p:cNvCxnSpPr>
            <a:stCxn id="4" idx="1"/>
            <a:endCxn id="24" idx="0"/>
          </p:cNvCxnSpPr>
          <p:nvPr/>
        </p:nvCxnSpPr>
        <p:spPr>
          <a:xfrm rot="10800000" flipV="1">
            <a:off x="7645793" y="2495726"/>
            <a:ext cx="647111" cy="782050"/>
          </a:xfrm>
          <a:prstGeom prst="bentConnector2">
            <a:avLst/>
          </a:prstGeom>
          <a:noFill/>
          <a:ln w="76196" cap="flat">
            <a:solidFill>
              <a:srgbClr val="000000">
                <a:alpha val="60000"/>
              </a:srgbClr>
            </a:solidFill>
            <a:prstDash val="solid"/>
            <a:miter/>
          </a:ln>
        </p:spPr>
      </p:cxnSp>
      <p:cxnSp>
        <p:nvCxnSpPr>
          <p:cNvPr id="11" name="Conector angular 29"/>
          <p:cNvCxnSpPr>
            <a:stCxn id="4" idx="3"/>
          </p:cNvCxnSpPr>
          <p:nvPr/>
        </p:nvCxnSpPr>
        <p:spPr>
          <a:xfrm>
            <a:off x="10663312" y="2495726"/>
            <a:ext cx="253215" cy="737272"/>
          </a:xfrm>
          <a:prstGeom prst="bentConnector3">
            <a:avLst/>
          </a:prstGeom>
          <a:noFill/>
          <a:ln w="76196" cap="flat">
            <a:solidFill>
              <a:srgbClr val="000000">
                <a:alpha val="60000"/>
              </a:srgbClr>
            </a:solidFill>
            <a:prstDash val="solid"/>
            <a:miter/>
          </a:ln>
        </p:spPr>
      </p:cxnSp>
      <p:sp>
        <p:nvSpPr>
          <p:cNvPr id="12" name="CuadroTexto 31"/>
          <p:cNvSpPr txBox="1"/>
          <p:nvPr/>
        </p:nvSpPr>
        <p:spPr>
          <a:xfrm>
            <a:off x="9284506" y="3921239"/>
            <a:ext cx="2370408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rPr>
              <a:t>Pantas con flor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rPr>
              <a:t>Fruto</a:t>
            </a:r>
          </a:p>
        </p:txBody>
      </p:sp>
      <p:sp>
        <p:nvSpPr>
          <p:cNvPr id="13" name="CuadroTexto 32"/>
          <p:cNvSpPr txBox="1"/>
          <p:nvPr/>
        </p:nvSpPr>
        <p:spPr>
          <a:xfrm>
            <a:off x="8053587" y="4986067"/>
            <a:ext cx="2461848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rPr>
              <a:t>Monocotiledóneas</a:t>
            </a:r>
          </a:p>
        </p:txBody>
      </p:sp>
      <p:sp>
        <p:nvSpPr>
          <p:cNvPr id="14" name="CuadroTexto 33"/>
          <p:cNvSpPr txBox="1"/>
          <p:nvPr/>
        </p:nvSpPr>
        <p:spPr>
          <a:xfrm>
            <a:off x="10461001" y="5013152"/>
            <a:ext cx="1934303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18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rPr>
              <a:t>Dicotiledóneas</a:t>
            </a:r>
          </a:p>
        </p:txBody>
      </p:sp>
      <p:cxnSp>
        <p:nvCxnSpPr>
          <p:cNvPr id="15" name="Conector angular 35"/>
          <p:cNvCxnSpPr>
            <a:cxnSpLocks/>
            <a:stCxn id="5" idx="1"/>
            <a:endCxn id="13" idx="0"/>
          </p:cNvCxnSpPr>
          <p:nvPr/>
        </p:nvCxnSpPr>
        <p:spPr>
          <a:xfrm rot="10800000" flipV="1">
            <a:off x="9284511" y="3508607"/>
            <a:ext cx="105672" cy="1477460"/>
          </a:xfrm>
          <a:prstGeom prst="bentConnector2">
            <a:avLst/>
          </a:prstGeom>
          <a:noFill/>
          <a:ln w="76196" cap="flat">
            <a:solidFill>
              <a:srgbClr val="000000">
                <a:alpha val="60000"/>
              </a:srgbClr>
            </a:solidFill>
            <a:prstDash val="solid"/>
            <a:miter/>
          </a:ln>
        </p:spPr>
      </p:cxnSp>
      <p:cxnSp>
        <p:nvCxnSpPr>
          <p:cNvPr id="16" name="Conector angular 37"/>
          <p:cNvCxnSpPr>
            <a:cxnSpLocks/>
            <a:stCxn id="14" idx="0"/>
          </p:cNvCxnSpPr>
          <p:nvPr/>
        </p:nvCxnSpPr>
        <p:spPr>
          <a:xfrm rot="5400000" flipH="1" flipV="1">
            <a:off x="10763132" y="4237427"/>
            <a:ext cx="1440747" cy="110704"/>
          </a:xfrm>
          <a:prstGeom prst="bentConnector3">
            <a:avLst/>
          </a:prstGeom>
          <a:noFill/>
          <a:ln w="76196" cap="flat">
            <a:solidFill>
              <a:srgbClr val="000000">
                <a:alpha val="60000"/>
              </a:srgbClr>
            </a:solidFill>
            <a:prstDash val="solid"/>
            <a:miter/>
          </a:ln>
        </p:spPr>
      </p:cxnSp>
      <p:pic>
        <p:nvPicPr>
          <p:cNvPr id="17" name="Picture 2" descr="PLANTAS BRIÓFITAS: ejemplos y características - ¡Resumen!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54419" y="1258535"/>
            <a:ext cx="2862437" cy="18743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4" descr="PLANTAS PTERIDOFITAS: Qué son, Tipos y Ejemplo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7537" y="2264896"/>
            <a:ext cx="2813535" cy="193172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6" descr="PLANTAS GIMNOSPERMAS: Qué son, Características y Ejemplos - Con VÍDEO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59889" y="3277767"/>
            <a:ext cx="2469958" cy="164406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0" name="CuadroTexto 2"/>
          <p:cNvSpPr txBox="1"/>
          <p:nvPr/>
        </p:nvSpPr>
        <p:spPr>
          <a:xfrm>
            <a:off x="1248174" y="1569174"/>
            <a:ext cx="2419639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400" b="1" i="0" u="none" strike="noStrike" kern="1200" cap="none" spc="0" baseline="0">
                <a:solidFill>
                  <a:srgbClr val="FFFFFF"/>
                </a:solidFill>
                <a:uFillTx/>
                <a:latin typeface="Avenir Next LT Pro Light"/>
              </a:rPr>
              <a:t>Briófitas</a:t>
            </a:r>
          </a:p>
        </p:txBody>
      </p:sp>
      <p:sp>
        <p:nvSpPr>
          <p:cNvPr id="21" name="CuadroTexto 4"/>
          <p:cNvSpPr txBox="1"/>
          <p:nvPr/>
        </p:nvSpPr>
        <p:spPr>
          <a:xfrm>
            <a:off x="717456" y="1245568"/>
            <a:ext cx="2813535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400" b="1" i="0" u="none" strike="noStrike" kern="1200" cap="none" spc="0" baseline="0">
                <a:solidFill>
                  <a:srgbClr val="FFFFFF"/>
                </a:solidFill>
                <a:uFillTx/>
                <a:latin typeface="Avenir Next LT Pro Light"/>
              </a:rPr>
              <a:t>NO VASCULARES</a:t>
            </a:r>
          </a:p>
        </p:txBody>
      </p:sp>
      <p:sp>
        <p:nvSpPr>
          <p:cNvPr id="22" name="CuadroTexto 7"/>
          <p:cNvSpPr txBox="1"/>
          <p:nvPr/>
        </p:nvSpPr>
        <p:spPr>
          <a:xfrm>
            <a:off x="3942472" y="2671172"/>
            <a:ext cx="2518120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400" b="1" i="0" u="none" strike="noStrike" kern="1200" cap="none" spc="0" baseline="0">
                <a:solidFill>
                  <a:srgbClr val="FFFFFF"/>
                </a:solidFill>
                <a:uFillTx/>
                <a:latin typeface="Avenir Next LT Pro Light"/>
              </a:rPr>
              <a:t>Pteridófitas</a:t>
            </a:r>
          </a:p>
        </p:txBody>
      </p:sp>
      <p:sp>
        <p:nvSpPr>
          <p:cNvPr id="23" name="CuadroTexto 6"/>
          <p:cNvSpPr txBox="1"/>
          <p:nvPr/>
        </p:nvSpPr>
        <p:spPr>
          <a:xfrm>
            <a:off x="3777176" y="2264895"/>
            <a:ext cx="2173455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400" b="1" i="0" u="none" strike="noStrike" kern="1200" cap="none" spc="0" baseline="0">
                <a:solidFill>
                  <a:srgbClr val="FFFFFF"/>
                </a:solidFill>
                <a:uFillTx/>
                <a:latin typeface="Avenir Next LT Pro Light"/>
              </a:rPr>
              <a:t>SIN SEMILLA</a:t>
            </a:r>
          </a:p>
        </p:txBody>
      </p:sp>
      <p:sp>
        <p:nvSpPr>
          <p:cNvPr id="24" name="CuadroTexto 10"/>
          <p:cNvSpPr txBox="1"/>
          <p:nvPr/>
        </p:nvSpPr>
        <p:spPr>
          <a:xfrm>
            <a:off x="6400800" y="3277776"/>
            <a:ext cx="2489984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400" b="1" i="0" u="none" strike="noStrike" kern="1200" cap="none" spc="0" baseline="0">
                <a:solidFill>
                  <a:srgbClr val="FFFFFF"/>
                </a:solidFill>
                <a:uFillTx/>
                <a:latin typeface="Avenir Next LT Pro Light"/>
              </a:rPr>
              <a:t>Gimnospermas</a:t>
            </a:r>
          </a:p>
        </p:txBody>
      </p:sp>
      <p:sp>
        <p:nvSpPr>
          <p:cNvPr id="25" name="CuadroTexto 16"/>
          <p:cNvSpPr txBox="1"/>
          <p:nvPr/>
        </p:nvSpPr>
        <p:spPr>
          <a:xfrm>
            <a:off x="225598" y="4196616"/>
            <a:ext cx="7369270" cy="26776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500" b="1" i="0" u="sng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Características</a:t>
            </a:r>
            <a:r>
              <a:rPr lang="es-CO" sz="25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: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5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Son autótrofos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5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Tienen tejidos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5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No se  desplazan</a:t>
            </a:r>
            <a:r>
              <a:rPr lang="es-CO" sz="2500" b="0" i="0" u="none" strike="noStrike" kern="1200" cap="none" spc="0" dirty="0">
                <a:solidFill>
                  <a:srgbClr val="000000"/>
                </a:solidFill>
                <a:uFillTx/>
                <a:latin typeface="Avenir Next LT Pro Light"/>
              </a:rPr>
              <a:t> </a:t>
            </a:r>
            <a:r>
              <a:rPr lang="es-CO" sz="25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(sésiles)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5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Son</a:t>
            </a:r>
            <a:r>
              <a:rPr lang="es-CO" sz="2500" b="0" i="0" u="none" strike="noStrike" kern="1200" cap="none" spc="0" dirty="0">
                <a:solidFill>
                  <a:srgbClr val="000000"/>
                </a:solidFill>
                <a:uFillTx/>
                <a:latin typeface="Avenir Next LT Pro Light"/>
              </a:rPr>
              <a:t> </a:t>
            </a:r>
            <a:r>
              <a:rPr lang="es-CO" sz="25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pluricelulares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5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Viven en agua, suelo y encima de otras plantas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CO" sz="1800" b="0" i="0" u="none" strike="noStrike" kern="1200" cap="none" spc="0" baseline="0" dirty="0">
              <a:solidFill>
                <a:srgbClr val="000000"/>
              </a:solidFill>
              <a:uFillTx/>
              <a:latin typeface="Avenir Next LT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22789272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4" grpId="0"/>
      <p:bldP spid="20" grpId="0"/>
      <p:bldP spid="21" grpId="0"/>
      <p:bldP spid="22" grpId="0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837901" y="347728"/>
            <a:ext cx="5241706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3200" b="1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rPr>
              <a:t>REINO ANIMALIA</a:t>
            </a:r>
          </a:p>
        </p:txBody>
      </p:sp>
      <p:sp>
        <p:nvSpPr>
          <p:cNvPr id="3" name="CuadroTexto 5"/>
          <p:cNvSpPr txBox="1"/>
          <p:nvPr/>
        </p:nvSpPr>
        <p:spPr>
          <a:xfrm>
            <a:off x="1933087" y="1211826"/>
            <a:ext cx="8325831" cy="353943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800" b="1" i="0" u="sng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Características</a:t>
            </a:r>
            <a:r>
              <a:rPr lang="es-CO" sz="28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:</a:t>
            </a:r>
          </a:p>
          <a:p>
            <a:pPr marL="342900" marR="0" lvl="0" indent="-34290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8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Son eucariotas</a:t>
            </a:r>
          </a:p>
          <a:p>
            <a:pPr marL="342900" marR="0" lvl="0" indent="-34290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8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Son pluricelulares</a:t>
            </a:r>
          </a:p>
          <a:p>
            <a:pPr marL="342900" marR="0" lvl="0" indent="-34290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8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Son heterótrofos</a:t>
            </a:r>
          </a:p>
          <a:p>
            <a:pPr marL="342900" marR="0" lvl="0" indent="-34290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8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Tienen tejidos</a:t>
            </a:r>
          </a:p>
          <a:p>
            <a:pPr marL="342900" marR="0" lvl="0" indent="-34290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8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Se desplazan</a:t>
            </a:r>
          </a:p>
          <a:p>
            <a:pPr marL="342900" marR="0" lvl="0" indent="-34290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8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Tiene dos grandes grupos: los invertebrados y vertebrados</a:t>
            </a:r>
          </a:p>
        </p:txBody>
      </p:sp>
    </p:spTree>
    <p:extLst>
      <p:ext uri="{BB962C8B-B14F-4D97-AF65-F5344CB8AC3E}">
        <p14:creationId xmlns:p14="http://schemas.microsoft.com/office/powerpoint/2010/main" val="39010195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AB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>
            <a:extLst>
              <a:ext uri="{FF2B5EF4-FFF2-40B4-BE49-F238E27FC236}">
                <a16:creationId xmlns:a16="http://schemas.microsoft.com/office/drawing/2014/main" id="{5A65ED30-8897-E8AD-B74F-503039F37D6E}"/>
              </a:ext>
            </a:extLst>
          </p:cNvPr>
          <p:cNvSpPr txBox="1"/>
          <p:nvPr/>
        </p:nvSpPr>
        <p:spPr>
          <a:xfrm>
            <a:off x="1993187" y="1119883"/>
            <a:ext cx="83837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200" dirty="0">
                <a:solidFill>
                  <a:srgbClr val="000000"/>
                </a:solidFill>
                <a:latin typeface="Avenir Next LT Pro Light" panose="020B0304020202020204" pitchFamily="34" charset="0"/>
              </a:rPr>
              <a:t>H</a:t>
            </a:r>
            <a:r>
              <a:rPr lang="es-ES" sz="3200" b="0" i="0" u="none" strike="noStrike" baseline="0" dirty="0">
                <a:solidFill>
                  <a:srgbClr val="000000"/>
                </a:solidFill>
                <a:latin typeface="Avenir Next LT Pro Light" panose="020B0304020202020204" pitchFamily="34" charset="0"/>
              </a:rPr>
              <a:t>an existido muchas formas de clasificar  los  seres vivos y cada una de ellas ha respondió a las necesidades y conocimientos de la época, pero siempre buscando que la clasificación cumpliera con dos requisitos: que incluya a todos los seres vivos conocidos en ese momento y que ninguno se pueda ubicar en dos categorías diferentes. </a:t>
            </a:r>
            <a:endParaRPr lang="es-CO" sz="3200" dirty="0">
              <a:latin typeface="Avenir Next LT Pro Light" panose="020B0304020202020204" pitchFamily="34" charset="0"/>
            </a:endParaRP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F21F8100-CFA0-C2CE-A680-243FC2E2D772}"/>
              </a:ext>
            </a:extLst>
          </p:cNvPr>
          <p:cNvCxnSpPr>
            <a:cxnSpLocks/>
          </p:cNvCxnSpPr>
          <p:nvPr/>
        </p:nvCxnSpPr>
        <p:spPr>
          <a:xfrm>
            <a:off x="2095928" y="4091233"/>
            <a:ext cx="8183853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E2A1EA61-E196-2C98-95E7-13CB34984047}"/>
              </a:ext>
            </a:extLst>
          </p:cNvPr>
          <p:cNvCxnSpPr/>
          <p:nvPr/>
        </p:nvCxnSpPr>
        <p:spPr>
          <a:xfrm>
            <a:off x="2095928" y="4589051"/>
            <a:ext cx="8024117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F67BB4C4-6CCF-489F-7E5C-5ECC833540D6}"/>
              </a:ext>
            </a:extLst>
          </p:cNvPr>
          <p:cNvCxnSpPr/>
          <p:nvPr/>
        </p:nvCxnSpPr>
        <p:spPr>
          <a:xfrm flipV="1">
            <a:off x="2147299" y="5524107"/>
            <a:ext cx="1943934" cy="31143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E2A1EA61-E196-2C98-95E7-13CB34984047}"/>
              </a:ext>
            </a:extLst>
          </p:cNvPr>
          <p:cNvCxnSpPr/>
          <p:nvPr/>
        </p:nvCxnSpPr>
        <p:spPr>
          <a:xfrm>
            <a:off x="2095928" y="5109096"/>
            <a:ext cx="8024117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22305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15430" y="201503"/>
            <a:ext cx="4248439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400" b="1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REINO ANIMALIA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400" b="1" i="0" u="none" strike="noStrike" kern="1200" cap="none" spc="0" baseline="0" dirty="0" err="1">
                <a:solidFill>
                  <a:srgbClr val="000000"/>
                </a:solidFill>
                <a:uFillTx/>
                <a:latin typeface="Avenir Next LT Pro Light"/>
              </a:rPr>
              <a:t>Phylums</a:t>
            </a:r>
            <a:r>
              <a:rPr lang="es-CO" sz="2400" b="1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 de invertebrados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98508" y="1579607"/>
            <a:ext cx="4359319" cy="48320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200" b="1" i="0" u="none" strike="noStrike" kern="1200" cap="none" spc="0" baseline="0" dirty="0" err="1">
                <a:solidFill>
                  <a:srgbClr val="000000"/>
                </a:solidFill>
                <a:uFillTx/>
                <a:latin typeface="Avenir Next LT Pro Light"/>
              </a:rPr>
              <a:t>Porifera</a:t>
            </a:r>
            <a:r>
              <a:rPr lang="es-CO" sz="2200" b="1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: </a:t>
            </a:r>
            <a:r>
              <a:rPr lang="es-CO" sz="22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Esponjas</a:t>
            </a:r>
          </a:p>
          <a:p>
            <a:pPr marL="285750" marR="0" lvl="0" indent="-28575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200" b="1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Cnidarios</a:t>
            </a:r>
            <a:r>
              <a:rPr lang="es-CO" sz="22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: medusas, hidras, corales</a:t>
            </a:r>
          </a:p>
          <a:p>
            <a:pPr marL="285750" marR="0" lvl="0" indent="-28575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200" b="1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Platelmintos</a:t>
            </a:r>
            <a:r>
              <a:rPr lang="es-CO" sz="22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: Planarias, tenias</a:t>
            </a:r>
          </a:p>
          <a:p>
            <a:pPr marL="285750" marR="0" lvl="0" indent="-28575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200" b="1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Nemátodos</a:t>
            </a:r>
            <a:r>
              <a:rPr lang="es-CO" sz="22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: Áscaris</a:t>
            </a:r>
          </a:p>
          <a:p>
            <a:pPr marL="285750" marR="0" lvl="0" indent="-28575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200" b="1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Moluscos</a:t>
            </a:r>
            <a:r>
              <a:rPr lang="es-CO" sz="22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: pulpo, almejas, caracoles</a:t>
            </a:r>
          </a:p>
          <a:p>
            <a:pPr marL="285750" marR="0" lvl="0" indent="-28575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200" b="1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Anélidos</a:t>
            </a:r>
            <a:r>
              <a:rPr lang="es-CO" sz="22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: lombriz de tierra, sanguijuelas</a:t>
            </a:r>
          </a:p>
          <a:p>
            <a:pPr marL="285750" marR="0" lvl="0" indent="-28575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200" b="1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Artrópodos</a:t>
            </a:r>
            <a:r>
              <a:rPr lang="es-CO" sz="22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: </a:t>
            </a:r>
            <a:r>
              <a:rPr lang="es-CO" sz="2200" b="0" i="0" u="none" strike="noStrike" kern="1200" cap="none" spc="0" baseline="0" dirty="0" err="1">
                <a:solidFill>
                  <a:srgbClr val="000000"/>
                </a:solidFill>
                <a:uFillTx/>
                <a:latin typeface="Avenir Next LT Pro Light"/>
              </a:rPr>
              <a:t>Crustáceso</a:t>
            </a:r>
            <a:r>
              <a:rPr lang="es-CO" sz="22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, miriápodos, insectos, arácnidos</a:t>
            </a:r>
          </a:p>
          <a:p>
            <a:pPr marL="285750" marR="0" lvl="0" indent="-28575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200" b="1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Equinodermos</a:t>
            </a:r>
            <a:r>
              <a:rPr lang="es-CO" sz="22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: estrellas de mar</a:t>
            </a:r>
          </a:p>
        </p:txBody>
      </p:sp>
      <p:pic>
        <p:nvPicPr>
          <p:cNvPr id="5" name="Picture 4" descr="Resultado de imagen para esponjas de mar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03684" y="96829"/>
            <a:ext cx="2343418" cy="20379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6" descr="Resultado de imagen para cnidario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92359" y="54988"/>
            <a:ext cx="2269673" cy="20798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12" descr="Resultado de imagen para nematodos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07289" y="39061"/>
            <a:ext cx="2431294" cy="2095978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1ABEA2A7-98AC-4BBB-9BDA-74574F9CC541}"/>
              </a:ext>
            </a:extLst>
          </p:cNvPr>
          <p:cNvGrpSpPr/>
          <p:nvPr/>
        </p:nvGrpSpPr>
        <p:grpSpPr>
          <a:xfrm>
            <a:off x="4778796" y="2184877"/>
            <a:ext cx="4613607" cy="1997728"/>
            <a:chOff x="272021" y="1676386"/>
            <a:chExt cx="3966666" cy="1997728"/>
          </a:xfrm>
        </p:grpSpPr>
        <p:pic>
          <p:nvPicPr>
            <p:cNvPr id="8" name="Picture 14" descr="Resultado de imagen para pulpo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204185" y="1676386"/>
              <a:ext cx="2034502" cy="199772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9" name="Picture 18" descr="Resultado de imagen para caracoles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72021" y="1676386"/>
              <a:ext cx="1932164" cy="1997728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10" name="Picture 20" descr="Resultado de imagen para anelidos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430870" y="2210073"/>
            <a:ext cx="2387988" cy="1972532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DF5830E6-58CA-43D7-A653-9E689CEA4E20}"/>
              </a:ext>
            </a:extLst>
          </p:cNvPr>
          <p:cNvGrpSpPr/>
          <p:nvPr/>
        </p:nvGrpSpPr>
        <p:grpSpPr>
          <a:xfrm>
            <a:off x="4647138" y="4232657"/>
            <a:ext cx="4745266" cy="2598314"/>
            <a:chOff x="5527978" y="3707986"/>
            <a:chExt cx="4745266" cy="2964815"/>
          </a:xfrm>
        </p:grpSpPr>
        <p:pic>
          <p:nvPicPr>
            <p:cNvPr id="11" name="Imagen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27978" y="3707986"/>
              <a:ext cx="2479429" cy="2957510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2" name="Imagen 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43987" y="3723270"/>
              <a:ext cx="2229257" cy="968065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3" name="Imagen 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03419" y="4691336"/>
              <a:ext cx="2240563" cy="1055772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4" name="Picture 24" descr="Resultado de imagen para escolopendra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 rot="10799991" flipH="1">
              <a:off x="8007409" y="5747107"/>
              <a:ext cx="2236571" cy="925694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15" name="Picture 26" descr="Resultado de imagen para equinodermos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450595" y="4257639"/>
            <a:ext cx="2387988" cy="25613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1509395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400757" y="211903"/>
            <a:ext cx="4248439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400" b="1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REINO ANIMALIA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400" b="1" i="0" u="none" strike="noStrike" kern="1200" cap="none" spc="0" baseline="0" dirty="0" err="1">
                <a:solidFill>
                  <a:srgbClr val="000000"/>
                </a:solidFill>
                <a:uFillTx/>
                <a:latin typeface="Avenir Next LT Pro Light"/>
              </a:rPr>
              <a:t>Phylum</a:t>
            </a:r>
            <a:r>
              <a:rPr lang="es-CO" sz="2400" b="1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 </a:t>
            </a:r>
            <a:r>
              <a:rPr lang="es-CO" sz="2400" b="1" dirty="0">
                <a:solidFill>
                  <a:srgbClr val="000000"/>
                </a:solidFill>
                <a:latin typeface="Avenir Next LT Pro Light"/>
              </a:rPr>
              <a:t>Vertebrados</a:t>
            </a:r>
            <a:endParaRPr lang="es-CO" sz="2400" b="1" i="0" u="none" strike="noStrike" kern="1200" cap="none" spc="0" baseline="0" dirty="0">
              <a:solidFill>
                <a:srgbClr val="000000"/>
              </a:solidFill>
              <a:uFillTx/>
              <a:latin typeface="Avenir Next LT Pro Light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807706" y="1099501"/>
            <a:ext cx="4875216" cy="563231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400" b="1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Clase Anfibios: </a:t>
            </a:r>
            <a:r>
              <a:rPr lang="es-CO" sz="24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Piel delgada viven en agua y tierra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CO" sz="2400" b="0" i="0" u="none" strike="noStrike" kern="1200" cap="none" spc="0" baseline="0" dirty="0">
              <a:solidFill>
                <a:srgbClr val="000000"/>
              </a:solidFill>
              <a:uFillTx/>
              <a:latin typeface="Avenir Next LT Pro Light"/>
            </a:endParaRPr>
          </a:p>
          <a:p>
            <a:pPr marL="285750" marR="0" lvl="0" indent="-28575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400" b="1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Case mamíferos</a:t>
            </a:r>
            <a:r>
              <a:rPr lang="es-CO" sz="24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: Pelo y glándulas mamarias</a:t>
            </a:r>
          </a:p>
          <a:p>
            <a:pPr marL="285750" marR="0" lvl="0" indent="-28575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CO" sz="2400" b="0" i="0" u="none" strike="noStrike" kern="1200" cap="none" spc="0" baseline="0" dirty="0">
              <a:solidFill>
                <a:srgbClr val="000000"/>
              </a:solidFill>
              <a:uFillTx/>
              <a:latin typeface="Avenir Next LT Pro Light"/>
            </a:endParaRPr>
          </a:p>
          <a:p>
            <a:pPr marL="285750" marR="0" lvl="0" indent="-28575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400" b="1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Clase reptiles</a:t>
            </a:r>
            <a:r>
              <a:rPr lang="es-CO" sz="24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: Escamas córneas, patas cortas o sin patas, reptan</a:t>
            </a:r>
          </a:p>
          <a:p>
            <a:pPr marL="285750" marR="0" lvl="0" indent="-28575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CO" sz="2400" b="0" i="0" u="none" strike="noStrike" kern="1200" cap="none" spc="0" baseline="0" dirty="0">
              <a:solidFill>
                <a:srgbClr val="000000"/>
              </a:solidFill>
              <a:uFillTx/>
              <a:latin typeface="Avenir Next LT Pro Light"/>
            </a:endParaRPr>
          </a:p>
          <a:p>
            <a:pPr marL="285750" marR="0" lvl="0" indent="-28575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400" b="1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Clase peces</a:t>
            </a:r>
            <a:r>
              <a:rPr lang="es-CO" sz="24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: escamas y aletas. Viven en el agua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CO" sz="2400" b="0" i="0" u="none" strike="noStrike" kern="1200" cap="none" spc="0" baseline="0" dirty="0">
              <a:solidFill>
                <a:srgbClr val="000000"/>
              </a:solidFill>
              <a:uFillTx/>
              <a:latin typeface="Avenir Next LT Pro Light"/>
            </a:endParaRPr>
          </a:p>
          <a:p>
            <a:pPr marL="285750" marR="0" lvl="0" indent="-28575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400" b="1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Clase aves: </a:t>
            </a:r>
            <a:r>
              <a:rPr lang="es-CO" sz="24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pico, plumas, dos patas</a:t>
            </a:r>
          </a:p>
        </p:txBody>
      </p:sp>
      <p:pic>
        <p:nvPicPr>
          <p:cNvPr id="4" name="Picture 2" descr="Amphibia - Wikipedia, la enciclopedia libr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4405" y="0"/>
            <a:ext cx="3382938" cy="194578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 descr="Mamíferos (Clase Mammalia) · NaturaLista Colombia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33861" y="972895"/>
            <a:ext cx="3117992" cy="218045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6" descr="Reptilia - Wikipedia, la enciclopedia libre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396623"/>
            <a:ext cx="3382938" cy="22156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8" descr="Chondrichthyes - Wikipedia, la enciclopedia libre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382937" y="3704650"/>
            <a:ext cx="3164647" cy="206700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0" descr="10.18: Diversidad de aves - LibreTexts Español"/>
          <p:cNvPicPr>
            <a:picLocks noChangeAspect="1"/>
          </p:cNvPicPr>
          <p:nvPr/>
        </p:nvPicPr>
        <p:blipFill rotWithShape="1">
          <a:blip r:embed="rId6"/>
          <a:srcRect b="34154"/>
          <a:stretch/>
        </p:blipFill>
        <p:spPr>
          <a:xfrm>
            <a:off x="0" y="5042214"/>
            <a:ext cx="3407343" cy="181578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5706648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989321"/>
              </p:ext>
            </p:extLst>
          </p:nvPr>
        </p:nvGraphicFramePr>
        <p:xfrm>
          <a:off x="77002" y="683715"/>
          <a:ext cx="12192000" cy="54905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29396">
                  <a:extLst>
                    <a:ext uri="{9D8B030D-6E8A-4147-A177-3AD203B41FA5}">
                      <a16:colId xmlns:a16="http://schemas.microsoft.com/office/drawing/2014/main" val="78928042"/>
                    </a:ext>
                  </a:extLst>
                </a:gridCol>
                <a:gridCol w="1488685">
                  <a:extLst>
                    <a:ext uri="{9D8B030D-6E8A-4147-A177-3AD203B41FA5}">
                      <a16:colId xmlns:a16="http://schemas.microsoft.com/office/drawing/2014/main" val="2312593821"/>
                    </a:ext>
                  </a:extLst>
                </a:gridCol>
                <a:gridCol w="1295824">
                  <a:extLst>
                    <a:ext uri="{9D8B030D-6E8A-4147-A177-3AD203B41FA5}">
                      <a16:colId xmlns:a16="http://schemas.microsoft.com/office/drawing/2014/main" val="3031495066"/>
                    </a:ext>
                  </a:extLst>
                </a:gridCol>
                <a:gridCol w="1276210">
                  <a:extLst>
                    <a:ext uri="{9D8B030D-6E8A-4147-A177-3AD203B41FA5}">
                      <a16:colId xmlns:a16="http://schemas.microsoft.com/office/drawing/2014/main" val="3196542195"/>
                    </a:ext>
                  </a:extLst>
                </a:gridCol>
                <a:gridCol w="1523264">
                  <a:extLst>
                    <a:ext uri="{9D8B030D-6E8A-4147-A177-3AD203B41FA5}">
                      <a16:colId xmlns:a16="http://schemas.microsoft.com/office/drawing/2014/main" val="2903541736"/>
                    </a:ext>
                  </a:extLst>
                </a:gridCol>
                <a:gridCol w="1526207">
                  <a:extLst>
                    <a:ext uri="{9D8B030D-6E8A-4147-A177-3AD203B41FA5}">
                      <a16:colId xmlns:a16="http://schemas.microsoft.com/office/drawing/2014/main" val="1534752070"/>
                    </a:ext>
                  </a:extLst>
                </a:gridCol>
                <a:gridCol w="1526207">
                  <a:extLst>
                    <a:ext uri="{9D8B030D-6E8A-4147-A177-3AD203B41FA5}">
                      <a16:colId xmlns:a16="http://schemas.microsoft.com/office/drawing/2014/main" val="175256610"/>
                    </a:ext>
                  </a:extLst>
                </a:gridCol>
                <a:gridCol w="1526207">
                  <a:extLst>
                    <a:ext uri="{9D8B030D-6E8A-4147-A177-3AD203B41FA5}">
                      <a16:colId xmlns:a16="http://schemas.microsoft.com/office/drawing/2014/main" val="1482613201"/>
                    </a:ext>
                  </a:extLst>
                </a:gridCol>
              </a:tblGrid>
              <a:tr h="588644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68900" algn="l"/>
                        </a:tabLst>
                      </a:pPr>
                      <a:r>
                        <a:rPr lang="es-MX" sz="2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Características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68900" algn="l"/>
                        </a:tabLst>
                      </a:pPr>
                      <a:r>
                        <a:rPr lang="es-MX" sz="22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Superreino</a:t>
                      </a:r>
                      <a:r>
                        <a:rPr lang="es-MX" sz="2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MX" sz="22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Prokaryota</a:t>
                      </a:r>
                      <a:endParaRPr lang="es-MX" sz="2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68900" algn="l"/>
                        </a:tabLst>
                      </a:pPr>
                      <a:r>
                        <a:rPr lang="es-MX" sz="2200" dirty="0">
                          <a:solidFill>
                            <a:schemeClr val="tx1"/>
                          </a:solidFill>
                          <a:effectLst/>
                        </a:rPr>
                        <a:t>Dominio </a:t>
                      </a:r>
                      <a:r>
                        <a:rPr lang="es-MX" sz="2200" dirty="0" err="1">
                          <a:solidFill>
                            <a:schemeClr val="tx1"/>
                          </a:solidFill>
                          <a:effectLst/>
                        </a:rPr>
                        <a:t>Archaea</a:t>
                      </a:r>
                      <a:endParaRPr lang="es-MX" sz="2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68900" algn="l"/>
                        </a:tabLst>
                      </a:pPr>
                      <a:r>
                        <a:rPr lang="es-MX" sz="24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Superreino</a:t>
                      </a:r>
                      <a:r>
                        <a:rPr lang="es-MX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MX" sz="24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Eukaryota</a:t>
                      </a:r>
                      <a:endParaRPr lang="es-MX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68900" algn="l"/>
                        </a:tabLst>
                      </a:pPr>
                      <a:endParaRPr lang="es-MX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72943129"/>
                  </a:ext>
                </a:extLst>
              </a:tr>
              <a:tr h="40194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68900" algn="l"/>
                        </a:tabLst>
                      </a:pPr>
                      <a:r>
                        <a:rPr lang="es-MX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R. </a:t>
                      </a:r>
                      <a:r>
                        <a:rPr lang="es-MX" sz="18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Archaea</a:t>
                      </a:r>
                      <a:endParaRPr lang="es-MX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s-MX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R. Bacteria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68900" algn="l"/>
                        </a:tabLst>
                      </a:pPr>
                      <a:r>
                        <a:rPr lang="es-MX" sz="17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R. </a:t>
                      </a:r>
                      <a:r>
                        <a:rPr lang="es-MX" sz="17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protozoa</a:t>
                      </a:r>
                      <a:endParaRPr lang="es-MX" sz="17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68900" algn="l"/>
                        </a:tabLst>
                      </a:pPr>
                      <a:r>
                        <a:rPr lang="es-MX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R. </a:t>
                      </a:r>
                      <a:r>
                        <a:rPr lang="es-MX" sz="18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Chromista</a:t>
                      </a:r>
                      <a:endParaRPr lang="es-MX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68900" algn="l"/>
                        </a:tabLst>
                      </a:pPr>
                      <a:r>
                        <a:rPr lang="es-MX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R. </a:t>
                      </a:r>
                      <a:r>
                        <a:rPr lang="es-MX" sz="18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Fungi</a:t>
                      </a:r>
                      <a:endParaRPr lang="es-MX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68900" algn="l"/>
                        </a:tabLst>
                      </a:pPr>
                      <a:r>
                        <a:rPr lang="es-MX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R. animal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68900" algn="l"/>
                        </a:tabLst>
                      </a:pPr>
                      <a:r>
                        <a:rPr lang="es-MX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R. Vegetal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84778468"/>
                  </a:ext>
                </a:extLst>
              </a:tr>
              <a:tr h="7353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68900" algn="l"/>
                        </a:tabLst>
                      </a:pPr>
                      <a:r>
                        <a:rPr lang="es-MX" sz="2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Tipo de célula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68900" algn="l"/>
                        </a:tabLst>
                      </a:pPr>
                      <a:r>
                        <a:rPr lang="es-MX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MX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68900" algn="l"/>
                        </a:tabLst>
                      </a:pPr>
                      <a:r>
                        <a:rPr lang="es-MX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MX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68900" algn="l"/>
                        </a:tabLst>
                      </a:pPr>
                      <a:r>
                        <a:rPr lang="es-MX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MX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68900" algn="l"/>
                        </a:tabLst>
                      </a:pPr>
                      <a:r>
                        <a:rPr lang="es-MX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MX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68900" algn="l"/>
                        </a:tabLst>
                      </a:pPr>
                      <a:r>
                        <a:rPr lang="es-MX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MX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68900" algn="l"/>
                        </a:tabLst>
                      </a:pPr>
                      <a:r>
                        <a:rPr lang="es-MX" sz="1800" dirty="0">
                          <a:effectLst/>
                        </a:rPr>
                        <a:t> 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68900" algn="l"/>
                        </a:tabLst>
                      </a:pP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5522720"/>
                  </a:ext>
                </a:extLst>
              </a:tr>
              <a:tr h="9843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68900" algn="l"/>
                        </a:tabLst>
                      </a:pPr>
                      <a:r>
                        <a:rPr lang="es-MX" sz="2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Cantidad de células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68900" algn="l"/>
                        </a:tabLst>
                      </a:pPr>
                      <a:r>
                        <a:rPr lang="es-MX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MX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68900" algn="l"/>
                        </a:tabLst>
                      </a:pPr>
                      <a:r>
                        <a:rPr lang="es-MX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MX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68900" algn="l"/>
                        </a:tabLst>
                      </a:pPr>
                      <a:r>
                        <a:rPr lang="es-MX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MX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68900" algn="l"/>
                        </a:tabLst>
                      </a:pPr>
                      <a:r>
                        <a:rPr lang="es-MX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MX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68900" algn="l"/>
                        </a:tabLst>
                      </a:pPr>
                      <a:r>
                        <a:rPr lang="es-MX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MX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68900" algn="l"/>
                        </a:tabLst>
                      </a:pPr>
                      <a:r>
                        <a:rPr lang="es-MX" sz="1800" dirty="0">
                          <a:effectLst/>
                        </a:rPr>
                        <a:t> 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68900" algn="l"/>
                        </a:tabLst>
                      </a:pP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24647921"/>
                  </a:ext>
                </a:extLst>
              </a:tr>
              <a:tr h="9843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68900" algn="l"/>
                        </a:tabLst>
                      </a:pPr>
                      <a:r>
                        <a:rPr lang="es-MX" sz="2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Presencia de tejido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68900" algn="l"/>
                        </a:tabLst>
                      </a:pPr>
                      <a:r>
                        <a:rPr lang="es-MX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MX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68900" algn="l"/>
                        </a:tabLst>
                      </a:pPr>
                      <a:r>
                        <a:rPr lang="es-MX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MX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68900" algn="l"/>
                        </a:tabLst>
                      </a:pPr>
                      <a:r>
                        <a:rPr lang="es-MX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MX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68900" algn="l"/>
                        </a:tabLst>
                      </a:pPr>
                      <a:r>
                        <a:rPr lang="es-MX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MX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68900" algn="l"/>
                        </a:tabLst>
                      </a:pPr>
                      <a:r>
                        <a:rPr lang="es-MX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MX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68900" algn="l"/>
                        </a:tabLst>
                      </a:pPr>
                      <a:r>
                        <a:rPr lang="es-MX" sz="1800" dirty="0">
                          <a:effectLst/>
                        </a:rPr>
                        <a:t> 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68900" algn="l"/>
                        </a:tabLst>
                      </a:pP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84574220"/>
                  </a:ext>
                </a:extLst>
              </a:tr>
              <a:tr h="10300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68900" algn="l"/>
                        </a:tabLst>
                      </a:pPr>
                      <a:r>
                        <a:rPr lang="es-MX" sz="2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Hábitat: agua, suelo, aire, organismos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68900" algn="l"/>
                        </a:tabLst>
                      </a:pPr>
                      <a:r>
                        <a:rPr lang="es-MX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MX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68900" algn="l"/>
                        </a:tabLst>
                      </a:pPr>
                      <a:r>
                        <a:rPr lang="es-MX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MX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68900" algn="l"/>
                        </a:tabLst>
                      </a:pPr>
                      <a:r>
                        <a:rPr lang="es-MX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MX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68900" algn="l"/>
                        </a:tabLst>
                      </a:pPr>
                      <a:r>
                        <a:rPr lang="es-MX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MX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68900" algn="l"/>
                        </a:tabLst>
                      </a:pPr>
                      <a:r>
                        <a:rPr lang="es-MX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MX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68900" algn="l"/>
                        </a:tabLst>
                      </a:pPr>
                      <a:r>
                        <a:rPr lang="es-MX" sz="1800" dirty="0">
                          <a:effectLst/>
                        </a:rPr>
                        <a:t> 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68900" algn="l"/>
                        </a:tabLst>
                      </a:pP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9971944"/>
                  </a:ext>
                </a:extLst>
              </a:tr>
              <a:tr h="7353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68900" algn="l"/>
                        </a:tabLst>
                      </a:pPr>
                      <a:r>
                        <a:rPr lang="es-MX" sz="2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Ejemplos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68900" algn="l"/>
                        </a:tabLst>
                      </a:pPr>
                      <a:r>
                        <a:rPr lang="es-MX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68900" algn="l"/>
                        </a:tabLst>
                      </a:pPr>
                      <a:r>
                        <a:rPr lang="es-MX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68900" algn="l"/>
                        </a:tabLst>
                      </a:pPr>
                      <a:r>
                        <a:rPr lang="es-MX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(1)    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68900" algn="l"/>
                        </a:tabLst>
                      </a:pPr>
                      <a:r>
                        <a:rPr lang="es-MX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68900" algn="l"/>
                        </a:tabLst>
                      </a:pPr>
                      <a:r>
                        <a:rPr lang="es-MX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68900" algn="l"/>
                        </a:tabLst>
                      </a:pPr>
                      <a:r>
                        <a:rPr lang="es-MX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(5)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68900" algn="l"/>
                        </a:tabLst>
                      </a:pPr>
                      <a:r>
                        <a:rPr lang="es-MX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(5)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937078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7381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/>
          <p:cNvSpPr txBox="1">
            <a:spLocks noGrp="1"/>
          </p:cNvSpPr>
          <p:nvPr>
            <p:ph type="title"/>
          </p:nvPr>
        </p:nvSpPr>
        <p:spPr>
          <a:xfrm>
            <a:off x="-228316" y="0"/>
            <a:ext cx="5743254" cy="635663"/>
          </a:xfrm>
        </p:spPr>
        <p:txBody>
          <a:bodyPr/>
          <a:lstStyle/>
          <a:p>
            <a:pPr lvl="0"/>
            <a:r>
              <a:rPr lang="es-CO" sz="3200"/>
              <a:t>TAXONOMÍA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-39959" y="956526"/>
            <a:ext cx="5018364" cy="489364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457200" marR="0" lvl="0" indent="-45720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4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La organización comienza desde las características más generales hasta las más particulares.</a:t>
            </a:r>
          </a:p>
          <a:p>
            <a:pPr marR="0" lvl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CO" sz="2400" b="0" i="0" u="none" strike="noStrike" kern="1200" cap="none" spc="0" baseline="0" dirty="0">
              <a:solidFill>
                <a:srgbClr val="000000"/>
              </a:solidFill>
              <a:uFillTx/>
              <a:latin typeface="Avenir Next LT Pro Light"/>
            </a:endParaRPr>
          </a:p>
          <a:p>
            <a:pPr marL="457200" marR="0" lvl="0" indent="-45720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4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El </a:t>
            </a:r>
            <a:r>
              <a:rPr lang="es-CO" sz="2400" b="1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nombre vernáculo o común </a:t>
            </a:r>
            <a:r>
              <a:rPr lang="es-CO" sz="24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de los organismos son aquellos que conocen las personas: vaca, perro, gato.</a:t>
            </a:r>
          </a:p>
          <a:p>
            <a:pPr marR="0" lvl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CO" sz="2400" b="0" i="0" u="none" strike="noStrike" kern="1200" cap="none" spc="0" baseline="0" dirty="0">
              <a:solidFill>
                <a:srgbClr val="000000"/>
              </a:solidFill>
              <a:uFillTx/>
              <a:latin typeface="Avenir Next LT Pro Light"/>
            </a:endParaRPr>
          </a:p>
          <a:p>
            <a:pPr marL="457200" marR="0" lvl="0" indent="-45720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4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El </a:t>
            </a:r>
            <a:r>
              <a:rPr lang="es-CO" sz="2400" b="1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nombre científico </a:t>
            </a:r>
            <a:r>
              <a:rPr lang="es-CO" sz="24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es particular, se escribe en latín y es específico de cada especie.</a:t>
            </a:r>
          </a:p>
        </p:txBody>
      </p:sp>
      <p:pic>
        <p:nvPicPr>
          <p:cNvPr id="4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395" y="213356"/>
            <a:ext cx="7213601" cy="6471922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51858672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str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str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str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837901" y="83658"/>
            <a:ext cx="5241706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3200" b="1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NOMBRE CIENTÍFICO</a:t>
            </a:r>
          </a:p>
        </p:txBody>
      </p:sp>
      <p:pic>
        <p:nvPicPr>
          <p:cNvPr id="3" name="Imagen 3"/>
          <p:cNvPicPr>
            <a:picLocks noChangeAspect="1"/>
          </p:cNvPicPr>
          <p:nvPr/>
        </p:nvPicPr>
        <p:blipFill>
          <a:blip r:embed="rId2"/>
          <a:srcRect l="19874" t="43687" r="17017" b="31259"/>
          <a:stretch>
            <a:fillRect/>
          </a:stretch>
        </p:blipFill>
        <p:spPr>
          <a:xfrm>
            <a:off x="1910081" y="2473360"/>
            <a:ext cx="8086075" cy="234247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uadroTexto 4"/>
          <p:cNvSpPr txBox="1"/>
          <p:nvPr/>
        </p:nvSpPr>
        <p:spPr>
          <a:xfrm>
            <a:off x="914400" y="4976777"/>
            <a:ext cx="6695437" cy="138499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800" b="1" i="1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rPr>
              <a:t>Apis mellifera                                             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800" b="1" i="1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rPr>
              <a:t>Homo sapiens                                           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800" b="1" i="1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rPr>
              <a:t>Helianthus anuus                                           </a:t>
            </a:r>
          </a:p>
        </p:txBody>
      </p:sp>
      <p:cxnSp>
        <p:nvCxnSpPr>
          <p:cNvPr id="5" name="Conector recto de flecha 6"/>
          <p:cNvCxnSpPr/>
          <p:nvPr/>
        </p:nvCxnSpPr>
        <p:spPr>
          <a:xfrm>
            <a:off x="3837901" y="5242556"/>
            <a:ext cx="3497616" cy="0"/>
          </a:xfrm>
          <a:prstGeom prst="straightConnector1">
            <a:avLst/>
          </a:prstGeom>
          <a:noFill/>
          <a:ln w="6345" cap="flat">
            <a:solidFill>
              <a:srgbClr val="000000"/>
            </a:solidFill>
            <a:prstDash val="solid"/>
            <a:miter/>
            <a:tailEnd type="arrow"/>
          </a:ln>
        </p:spPr>
      </p:cxnSp>
      <p:cxnSp>
        <p:nvCxnSpPr>
          <p:cNvPr id="6" name="Conector recto de flecha 7"/>
          <p:cNvCxnSpPr/>
          <p:nvPr/>
        </p:nvCxnSpPr>
        <p:spPr>
          <a:xfrm>
            <a:off x="3705825" y="5669280"/>
            <a:ext cx="3497617" cy="0"/>
          </a:xfrm>
          <a:prstGeom prst="straightConnector1">
            <a:avLst/>
          </a:prstGeom>
          <a:noFill/>
          <a:ln w="6345" cap="flat">
            <a:solidFill>
              <a:srgbClr val="000000"/>
            </a:solidFill>
            <a:prstDash val="solid"/>
            <a:miter/>
            <a:tailEnd type="arrow"/>
          </a:ln>
        </p:spPr>
      </p:cxnSp>
      <p:cxnSp>
        <p:nvCxnSpPr>
          <p:cNvPr id="7" name="Conector recto de flecha 8"/>
          <p:cNvCxnSpPr/>
          <p:nvPr/>
        </p:nvCxnSpPr>
        <p:spPr>
          <a:xfrm>
            <a:off x="4112221" y="6106162"/>
            <a:ext cx="3497616" cy="0"/>
          </a:xfrm>
          <a:prstGeom prst="straightConnector1">
            <a:avLst/>
          </a:prstGeom>
          <a:noFill/>
          <a:ln w="6345" cap="flat">
            <a:solidFill>
              <a:srgbClr val="000000"/>
            </a:solidFill>
            <a:prstDash val="solid"/>
            <a:miter/>
            <a:tailEnd type="arrow"/>
          </a:ln>
        </p:spPr>
      </p:cxnSp>
      <p:sp>
        <p:nvSpPr>
          <p:cNvPr id="8" name="CuadroTexto 9"/>
          <p:cNvSpPr txBox="1"/>
          <p:nvPr/>
        </p:nvSpPr>
        <p:spPr>
          <a:xfrm>
            <a:off x="7741923" y="5015548"/>
            <a:ext cx="3728722" cy="12464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5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rPr>
              <a:t>Abeja de la miel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5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rPr>
              <a:t>Humano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5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rPr>
              <a:t>girasol</a:t>
            </a:r>
          </a:p>
        </p:txBody>
      </p:sp>
      <p:sp>
        <p:nvSpPr>
          <p:cNvPr id="9" name="CuadroTexto 5"/>
          <p:cNvSpPr txBox="1"/>
          <p:nvPr/>
        </p:nvSpPr>
        <p:spPr>
          <a:xfrm>
            <a:off x="325124" y="829379"/>
            <a:ext cx="11379195" cy="163121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25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rPr>
              <a:t>Como los nombres científicos han sido aprobados por la comunidad científica internacional se deben escribir en latín, en itálica (cursiva o ladeada) y conservando el nombre binomial del género iniciando con mayúscula y especie iniciando con minúscula.</a:t>
            </a:r>
          </a:p>
        </p:txBody>
      </p:sp>
    </p:spTree>
    <p:extLst>
      <p:ext uri="{BB962C8B-B14F-4D97-AF65-F5344CB8AC3E}">
        <p14:creationId xmlns:p14="http://schemas.microsoft.com/office/powerpoint/2010/main" val="5624246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8975"/>
            <a:ext cx="12191996" cy="55786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uadroTexto 4"/>
          <p:cNvSpPr txBox="1"/>
          <p:nvPr/>
        </p:nvSpPr>
        <p:spPr>
          <a:xfrm>
            <a:off x="4691576" y="253215"/>
            <a:ext cx="1941344" cy="37982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1800" b="1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rPr>
              <a:t>GATO</a:t>
            </a:r>
          </a:p>
        </p:txBody>
      </p:sp>
      <p:sp>
        <p:nvSpPr>
          <p:cNvPr id="4" name="CuadroTexto 5"/>
          <p:cNvSpPr txBox="1"/>
          <p:nvPr/>
        </p:nvSpPr>
        <p:spPr>
          <a:xfrm>
            <a:off x="7385535" y="239152"/>
            <a:ext cx="1477103" cy="37982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1800" b="1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rPr>
              <a:t>HUMANO</a:t>
            </a:r>
          </a:p>
        </p:txBody>
      </p:sp>
      <p:sp>
        <p:nvSpPr>
          <p:cNvPr id="5" name="CuadroTexto 6"/>
          <p:cNvSpPr txBox="1"/>
          <p:nvPr/>
        </p:nvSpPr>
        <p:spPr>
          <a:xfrm>
            <a:off x="10367887" y="239152"/>
            <a:ext cx="1336432" cy="37982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1800" b="1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rPr>
              <a:t>ABEJA</a:t>
            </a:r>
          </a:p>
        </p:txBody>
      </p:sp>
      <p:sp>
        <p:nvSpPr>
          <p:cNvPr id="6" name="CuadroTexto 2"/>
          <p:cNvSpPr txBox="1"/>
          <p:nvPr/>
        </p:nvSpPr>
        <p:spPr>
          <a:xfrm>
            <a:off x="237679" y="6307796"/>
            <a:ext cx="10592885" cy="3516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O" sz="1600" b="1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rPr>
              <a:t>Utiliza alguno de estos ejemplos para guiarte en la clasificación de los organismos asignados </a:t>
            </a:r>
          </a:p>
        </p:txBody>
      </p:sp>
    </p:spTree>
    <p:extLst>
      <p:ext uri="{BB962C8B-B14F-4D97-AF65-F5344CB8AC3E}">
        <p14:creationId xmlns:p14="http://schemas.microsoft.com/office/powerpoint/2010/main" val="3827734072"/>
      </p:ext>
    </p:extLst>
  </p:cSld>
  <p:clrMapOvr>
    <a:masterClrMapping/>
  </p:clrMapOvr>
  <p:transition spd="slow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395837" y="330314"/>
            <a:ext cx="5241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/>
              <a:t>CLADOGRAMAS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10A54B6-9854-93FA-5731-8B3023748A98}"/>
              </a:ext>
            </a:extLst>
          </p:cNvPr>
          <p:cNvSpPr txBox="1"/>
          <p:nvPr/>
        </p:nvSpPr>
        <p:spPr>
          <a:xfrm>
            <a:off x="840827" y="1141596"/>
            <a:ext cx="10510345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500" dirty="0"/>
              <a:t>Es una forma de representar la historia evolutiva de un grupo de taxones, es decir las relaciones filogenéticas de un grupo de organismos. </a:t>
            </a:r>
          </a:p>
          <a:p>
            <a:pPr algn="just"/>
            <a:endParaRPr lang="es-CO" sz="2500" dirty="0"/>
          </a:p>
          <a:p>
            <a:pPr algn="just"/>
            <a:r>
              <a:rPr lang="es-CO" sz="2500" dirty="0"/>
              <a:t>Este árbol filogenético está esquematizado por líneas que se bifurcan (evento de divergencia) indicando la separación de un grupo en dos o más  grupos descendientes.  Estos  vértices de separación se llaman </a:t>
            </a:r>
            <a:r>
              <a:rPr lang="es-CO" sz="2500" b="1" dirty="0"/>
              <a:t>nodos</a:t>
            </a:r>
            <a:r>
              <a:rPr lang="es-CO" sz="2500" dirty="0"/>
              <a:t>. </a:t>
            </a:r>
          </a:p>
          <a:p>
            <a:pPr algn="just"/>
            <a:r>
              <a:rPr lang="es-CO" sz="2500" dirty="0"/>
              <a:t>Al final de las líneas se agrupan los organismos en  los </a:t>
            </a:r>
            <a:r>
              <a:rPr lang="es-CO" sz="2500" b="1" dirty="0" err="1"/>
              <a:t>clados</a:t>
            </a:r>
            <a:r>
              <a:rPr lang="es-CO" sz="2500" dirty="0"/>
              <a:t> que tienen características comunes.</a:t>
            </a:r>
          </a:p>
          <a:p>
            <a:pPr algn="just"/>
            <a:endParaRPr lang="es-CO" sz="2500" dirty="0"/>
          </a:p>
          <a:p>
            <a:pPr algn="just"/>
            <a:r>
              <a:rPr lang="es-CO" sz="2500" dirty="0"/>
              <a:t>Estos esquemas se elaboran utilizando caracteres bioquímicos, morfológicos, citológicos, etológicos, fisiológicos.</a:t>
            </a:r>
          </a:p>
        </p:txBody>
      </p:sp>
    </p:spTree>
    <p:extLst>
      <p:ext uri="{BB962C8B-B14F-4D97-AF65-F5344CB8AC3E}">
        <p14:creationId xmlns:p14="http://schemas.microsoft.com/office/powerpoint/2010/main" val="270093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762814" y="-9625"/>
            <a:ext cx="5241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/>
              <a:t>CLADOGRAMAS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CE1ED87-F9D6-17F2-D8B5-8C58C712EE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96" t="20689" r="42414" b="11877"/>
          <a:stretch/>
        </p:blipFill>
        <p:spPr>
          <a:xfrm>
            <a:off x="4679485" y="576720"/>
            <a:ext cx="6621517" cy="5612564"/>
          </a:xfrm>
          <a:prstGeom prst="rect">
            <a:avLst/>
          </a:prstGeom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8D36FAD1-9C2F-C0EE-F7E3-60D970666C3B}"/>
              </a:ext>
            </a:extLst>
          </p:cNvPr>
          <p:cNvCxnSpPr>
            <a:cxnSpLocks/>
          </p:cNvCxnSpPr>
          <p:nvPr/>
        </p:nvCxnSpPr>
        <p:spPr>
          <a:xfrm>
            <a:off x="9172876" y="2906829"/>
            <a:ext cx="1260909" cy="13186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F5502168-FE9D-340C-62E5-9155FE49073E}"/>
              </a:ext>
            </a:extLst>
          </p:cNvPr>
          <p:cNvSpPr txBox="1"/>
          <p:nvPr/>
        </p:nvSpPr>
        <p:spPr>
          <a:xfrm>
            <a:off x="10220771" y="4208882"/>
            <a:ext cx="151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nodo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019B3E9-48A2-4E9D-9E95-2D0D68CCC7EC}"/>
              </a:ext>
            </a:extLst>
          </p:cNvPr>
          <p:cNvSpPr txBox="1"/>
          <p:nvPr/>
        </p:nvSpPr>
        <p:spPr>
          <a:xfrm>
            <a:off x="8333968" y="5744488"/>
            <a:ext cx="151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Ancestro</a:t>
            </a:r>
            <a:endParaRPr lang="es-CO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7FE2F29F-E877-4643-8802-20E074964C75}"/>
              </a:ext>
            </a:extLst>
          </p:cNvPr>
          <p:cNvCxnSpPr>
            <a:cxnSpLocks/>
          </p:cNvCxnSpPr>
          <p:nvPr/>
        </p:nvCxnSpPr>
        <p:spPr>
          <a:xfrm>
            <a:off x="6880774" y="5014762"/>
            <a:ext cx="2054271" cy="7297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CAD975A0-45D9-4D3A-AC36-90E4927E4611}"/>
              </a:ext>
            </a:extLst>
          </p:cNvPr>
          <p:cNvCxnSpPr>
            <a:cxnSpLocks/>
          </p:cNvCxnSpPr>
          <p:nvPr/>
        </p:nvCxnSpPr>
        <p:spPr>
          <a:xfrm>
            <a:off x="8094846" y="3917482"/>
            <a:ext cx="840199" cy="18270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8BA4929-AF80-43EA-9D0D-EDE981779C6B}"/>
              </a:ext>
            </a:extLst>
          </p:cNvPr>
          <p:cNvSpPr txBox="1"/>
          <p:nvPr/>
        </p:nvSpPr>
        <p:spPr>
          <a:xfrm>
            <a:off x="269773" y="576720"/>
            <a:ext cx="3589958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500" dirty="0"/>
              <a:t>En cada punto de ramificación se encuentra el ancestro común de cada especie.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455CC13-7E9F-41E7-B01A-E5EE08E5DB9F}"/>
              </a:ext>
            </a:extLst>
          </p:cNvPr>
          <p:cNvSpPr txBox="1"/>
          <p:nvPr/>
        </p:nvSpPr>
        <p:spPr>
          <a:xfrm>
            <a:off x="269773" y="2800804"/>
            <a:ext cx="358995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500" dirty="0"/>
              <a:t>Las características más generalizadas son más antiguas y se presentan en muchos grupos. </a:t>
            </a:r>
          </a:p>
          <a:p>
            <a:pPr algn="just"/>
            <a:endParaRPr lang="es-CO" sz="2500" dirty="0"/>
          </a:p>
          <a:p>
            <a:pPr algn="just"/>
            <a:r>
              <a:rPr lang="es-CO" sz="2500" dirty="0"/>
              <a:t>Las características más específicas, son más recientes y se presentan en menos grupos..</a:t>
            </a:r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B9E9F167-1BC3-4EDA-8A55-D8B7FF86C363}"/>
              </a:ext>
            </a:extLst>
          </p:cNvPr>
          <p:cNvCxnSpPr>
            <a:cxnSpLocks/>
          </p:cNvCxnSpPr>
          <p:nvPr/>
        </p:nvCxnSpPr>
        <p:spPr>
          <a:xfrm>
            <a:off x="8807116" y="2158351"/>
            <a:ext cx="127929" cy="35861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03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83E1895-630B-4BBB-AE83-BE8F9A11F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6615" y="437732"/>
            <a:ext cx="7415807" cy="598253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3B4CBF1-6B68-46C4-B5F6-C966D733BAB4}"/>
              </a:ext>
            </a:extLst>
          </p:cNvPr>
          <p:cNvSpPr txBox="1"/>
          <p:nvPr/>
        </p:nvSpPr>
        <p:spPr>
          <a:xfrm>
            <a:off x="269773" y="1459230"/>
            <a:ext cx="3589958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800" dirty="0"/>
              <a:t>El cladograma se</a:t>
            </a:r>
            <a:r>
              <a:rPr lang="es-MX" sz="2800" dirty="0"/>
              <a:t> lee de  izquierda a derecha. </a:t>
            </a:r>
          </a:p>
          <a:p>
            <a:pPr algn="just"/>
            <a:endParaRPr lang="es-MX" sz="2800" dirty="0"/>
          </a:p>
          <a:p>
            <a:pPr algn="just"/>
            <a:r>
              <a:rPr lang="es-MX" sz="2800" dirty="0"/>
              <a:t>El organismo que se encuentra a la derecha, por ser el último, no significa que es el “superior”. </a:t>
            </a:r>
          </a:p>
          <a:p>
            <a:pPr algn="just"/>
            <a:r>
              <a:rPr lang="es-CO" sz="25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66215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107603D-E18B-424E-AD27-F4D39618B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4526" y="336884"/>
            <a:ext cx="6294922" cy="595803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2D2663B-C9FF-4726-8EB7-04B9E871107D}"/>
              </a:ext>
            </a:extLst>
          </p:cNvPr>
          <p:cNvSpPr txBox="1"/>
          <p:nvPr/>
        </p:nvSpPr>
        <p:spPr>
          <a:xfrm>
            <a:off x="105877" y="807524"/>
            <a:ext cx="553613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000" b="0" i="0" u="none" strike="noStrike" baseline="0" dirty="0"/>
              <a:t>Como puede observarse en este cladograma las marcas y las palabras en negrilla indican </a:t>
            </a:r>
            <a:r>
              <a:rPr lang="es-MX" sz="2000" dirty="0"/>
              <a:t>cada una de </a:t>
            </a:r>
            <a:r>
              <a:rPr lang="es-MX" sz="2000" b="0" i="0" u="none" strike="noStrike" baseline="0" dirty="0"/>
              <a:t> las características que define un nuevo grupo. </a:t>
            </a:r>
            <a:r>
              <a:rPr lang="es-MX" sz="2000" dirty="0"/>
              <a:t>Aunque la </a:t>
            </a:r>
            <a:endParaRPr lang="es-MX" sz="2000" b="0" i="0" u="none" strike="noStrike" baseline="0" dirty="0"/>
          </a:p>
          <a:p>
            <a:pPr algn="just"/>
            <a:r>
              <a:rPr lang="es-MX" sz="2000" b="0" i="0" u="none" strike="noStrike" baseline="0" dirty="0"/>
              <a:t>la lectura </a:t>
            </a:r>
            <a:r>
              <a:rPr lang="es-MX" sz="2000" dirty="0"/>
              <a:t>del cladograma</a:t>
            </a:r>
            <a:r>
              <a:rPr lang="es-MX" sz="2000" b="0" i="0" u="none" strike="noStrike" baseline="0" dirty="0"/>
              <a:t> es de  izquierda a derecha, el organismo que se encuentra a la derecha, por ser el último, no significa que es el “superior”. </a:t>
            </a:r>
          </a:p>
          <a:p>
            <a:pPr algn="just"/>
            <a:endParaRPr lang="es-MX" sz="2000" b="0" i="0" u="none" strike="noStrike" baseline="0" dirty="0"/>
          </a:p>
          <a:p>
            <a:pPr algn="just"/>
            <a:r>
              <a:rPr lang="es-MX" sz="2000" b="0" i="0" u="none" strike="noStrike" baseline="0" dirty="0"/>
              <a:t>Basados en el cladograma, se puede afirmar que un ratón está más emparentado con una lagartija que con un pez, dado que la bifurcación (nodo) entre los linajes del ratón y la lagartija está más próximos que el nodo</a:t>
            </a:r>
          </a:p>
          <a:p>
            <a:pPr algn="just"/>
            <a:r>
              <a:rPr lang="es-MX" sz="2000" b="0" i="0" u="none" strike="noStrike" baseline="0" dirty="0"/>
              <a:t>de bifurcación de los linajes que llevan al pez y al ratón</a:t>
            </a:r>
            <a:r>
              <a:rPr lang="es-MX" sz="2000" b="0" i="0" u="none" strike="noStrike" baseline="0" dirty="0">
                <a:latin typeface="BrandonGrotesque-Light"/>
              </a:rPr>
              <a:t>.</a:t>
            </a:r>
            <a:endParaRPr lang="es-CO" sz="20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A040606-BD07-479E-B656-DC7CD398507A}"/>
              </a:ext>
            </a:extLst>
          </p:cNvPr>
          <p:cNvSpPr txBox="1"/>
          <p:nvPr/>
        </p:nvSpPr>
        <p:spPr>
          <a:xfrm>
            <a:off x="1732814" y="239835"/>
            <a:ext cx="17419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500" b="1" dirty="0"/>
              <a:t>Ejemplo 1</a:t>
            </a:r>
          </a:p>
        </p:txBody>
      </p:sp>
    </p:spTree>
    <p:extLst>
      <p:ext uri="{BB962C8B-B14F-4D97-AF65-F5344CB8AC3E}">
        <p14:creationId xmlns:p14="http://schemas.microsoft.com/office/powerpoint/2010/main" val="333857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e 6">
            <a:extLst>
              <a:ext uri="{FF2B5EF4-FFF2-40B4-BE49-F238E27FC236}">
                <a16:creationId xmlns:a16="http://schemas.microsoft.com/office/drawing/2014/main" id="{65807496-C5CC-447F-B619-323F22AAB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90604" y="1644875"/>
            <a:ext cx="944662" cy="984331"/>
          </a:xfrm>
          <a:prstGeom prst="ellipse">
            <a:avLst/>
          </a:prstGeom>
          <a:solidFill>
            <a:schemeClr val="accent3">
              <a:lumMod val="40000"/>
              <a:lumOff val="6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schemeClr val="accent2"/>
              </a:solidFill>
            </a:endParaRPr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FF1881B7-2C83-4EEC-9B49-173395A3F1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24032" y="1578962"/>
            <a:ext cx="1053137" cy="1008667"/>
          </a:xfrm>
          <a:prstGeom prst="ellipse">
            <a:avLst/>
          </a:prstGeom>
          <a:solidFill>
            <a:schemeClr val="accent3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BC4B4EEA-C4AC-44FD-A69B-008A1CDDA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43731" y="1517392"/>
            <a:ext cx="1012751" cy="1095931"/>
          </a:xfrm>
          <a:prstGeom prst="ellipse">
            <a:avLst/>
          </a:prstGeom>
          <a:solidFill>
            <a:schemeClr val="accent6">
              <a:lumMod val="40000"/>
              <a:lumOff val="6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8146B637-4021-488D-8D76-50643F5E5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3631" y="1517392"/>
            <a:ext cx="1125593" cy="105974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cxnSp>
        <p:nvCxnSpPr>
          <p:cNvPr id="55" name="Conector recto 54" descr="escala de tiempo">
            <a:extLst>
              <a:ext uri="{FF2B5EF4-FFF2-40B4-BE49-F238E27FC236}">
                <a16:creationId xmlns:a16="http://schemas.microsoft.com/office/drawing/2014/main" id="{03EF01C1-5F44-4071-A9AA-CE6ADA1A5F59}"/>
              </a:ext>
            </a:extLst>
          </p:cNvPr>
          <p:cNvCxnSpPr>
            <a:cxnSpLocks/>
          </p:cNvCxnSpPr>
          <p:nvPr/>
        </p:nvCxnSpPr>
        <p:spPr>
          <a:xfrm flipH="1">
            <a:off x="1219480" y="2897607"/>
            <a:ext cx="93178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Elipse 16" descr="marcadores de escala de tiempo">
            <a:extLst>
              <a:ext uri="{FF2B5EF4-FFF2-40B4-BE49-F238E27FC236}">
                <a16:creationId xmlns:a16="http://schemas.microsoft.com/office/drawing/2014/main" id="{685160D7-D23E-4878-8060-E663BA970B55}"/>
              </a:ext>
            </a:extLst>
          </p:cNvPr>
          <p:cNvSpPr/>
          <p:nvPr/>
        </p:nvSpPr>
        <p:spPr>
          <a:xfrm>
            <a:off x="1190564" y="2835393"/>
            <a:ext cx="168964" cy="16896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39" name="Elipse 38" descr="marcadores de escala de tiempo">
            <a:extLst>
              <a:ext uri="{FF2B5EF4-FFF2-40B4-BE49-F238E27FC236}">
                <a16:creationId xmlns:a16="http://schemas.microsoft.com/office/drawing/2014/main" id="{D71B5693-DD1D-45E8-899F-7698F4F9E0CB}"/>
              </a:ext>
            </a:extLst>
          </p:cNvPr>
          <p:cNvSpPr/>
          <p:nvPr/>
        </p:nvSpPr>
        <p:spPr>
          <a:xfrm>
            <a:off x="4065624" y="2826697"/>
            <a:ext cx="168964" cy="16896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49" name="Elipse 48" descr="marcadores de escala de tiempo">
            <a:extLst>
              <a:ext uri="{FF2B5EF4-FFF2-40B4-BE49-F238E27FC236}">
                <a16:creationId xmlns:a16="http://schemas.microsoft.com/office/drawing/2014/main" id="{5B5DE130-A1BB-4953-B61E-0F2854B4BF5A}"/>
              </a:ext>
            </a:extLst>
          </p:cNvPr>
          <p:cNvSpPr/>
          <p:nvPr/>
        </p:nvSpPr>
        <p:spPr>
          <a:xfrm>
            <a:off x="7378453" y="2826697"/>
            <a:ext cx="168964" cy="16896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52" name="Elipse 51" descr="marcadores de escala de tiempo">
            <a:extLst>
              <a:ext uri="{FF2B5EF4-FFF2-40B4-BE49-F238E27FC236}">
                <a16:creationId xmlns:a16="http://schemas.microsoft.com/office/drawing/2014/main" id="{800A5842-C1EA-4797-9271-15E9E00DB4E5}"/>
              </a:ext>
            </a:extLst>
          </p:cNvPr>
          <p:cNvSpPr/>
          <p:nvPr/>
        </p:nvSpPr>
        <p:spPr>
          <a:xfrm>
            <a:off x="10448981" y="2813125"/>
            <a:ext cx="168964" cy="16896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ln>
                <a:solidFill>
                  <a:srgbClr val="000000"/>
                </a:solidFill>
              </a:ln>
            </a:endParaRPr>
          </a:p>
        </p:txBody>
      </p:sp>
      <p:pic>
        <p:nvPicPr>
          <p:cNvPr id="23" name="Marcador de posición de imagen 22" descr="Planta con raíces contorno">
            <a:extLst>
              <a:ext uri="{FF2B5EF4-FFF2-40B4-BE49-F238E27FC236}">
                <a16:creationId xmlns:a16="http://schemas.microsoft.com/office/drawing/2014/main" id="{328809D6-74EB-4AE9-A789-42A189ABA20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951015" y="1622471"/>
            <a:ext cx="944662" cy="758952"/>
          </a:xfrm>
        </p:spPr>
      </p:pic>
      <p:pic>
        <p:nvPicPr>
          <p:cNvPr id="37" name="Marcador de posición de imagen 36" descr="Gatito contorno">
            <a:extLst>
              <a:ext uri="{FF2B5EF4-FFF2-40B4-BE49-F238E27FC236}">
                <a16:creationId xmlns:a16="http://schemas.microsoft.com/office/drawing/2014/main" id="{808BB55A-E218-4F23-8F36-9631520FC9E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63631" y="1554944"/>
            <a:ext cx="887413" cy="889000"/>
          </a:xfrm>
        </p:spPr>
      </p:pic>
      <p:pic>
        <p:nvPicPr>
          <p:cNvPr id="41" name="Marcador de posición de imagen 40" descr="Germen contorno">
            <a:extLst>
              <a:ext uri="{FF2B5EF4-FFF2-40B4-BE49-F238E27FC236}">
                <a16:creationId xmlns:a16="http://schemas.microsoft.com/office/drawing/2014/main" id="{62F99FB0-410C-43BA-A2EB-190B8F5F349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0005273" y="1674827"/>
            <a:ext cx="887413" cy="889000"/>
          </a:xfrm>
        </p:spPr>
      </p:pic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83413A59-8009-405C-B473-F659F4B46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7837" y="3907983"/>
            <a:ext cx="2158999" cy="601662"/>
          </a:xfrm>
        </p:spPr>
        <p:txBody>
          <a:bodyPr rtlCol="0"/>
          <a:lstStyle/>
          <a:p>
            <a:pPr rtl="0"/>
            <a:r>
              <a:rPr lang="es-ES" sz="2400" dirty="0"/>
              <a:t>Clasifico los animales en dos grupos: con sangre roja y sin sangre roja.</a:t>
            </a:r>
          </a:p>
          <a:p>
            <a:pPr rtl="0"/>
            <a:endParaRPr lang="es-ES" dirty="0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793FFC51-169D-49BB-A779-7EFB4D82AD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25743" y="3907983"/>
            <a:ext cx="2844568" cy="601662"/>
          </a:xfrm>
        </p:spPr>
        <p:txBody>
          <a:bodyPr rtlCol="0"/>
          <a:lstStyle/>
          <a:p>
            <a:pPr rtl="0"/>
            <a:r>
              <a:rPr lang="es-ES" sz="2400" dirty="0"/>
              <a:t>Clasificó a los seres vivos en dos grupos: Animales y plantas de acuerdo al tamaño (Árboles, arbustos hierbas)</a:t>
            </a:r>
          </a:p>
          <a:p>
            <a:pPr rtl="0"/>
            <a:endParaRPr lang="es-ES" dirty="0"/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F62FF5CE-711D-42E8-B7EA-B1A1F77253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78390" y="3907982"/>
            <a:ext cx="3382692" cy="601662"/>
          </a:xfrm>
        </p:spPr>
        <p:txBody>
          <a:bodyPr rtlCol="0"/>
          <a:lstStyle/>
          <a:p>
            <a:pPr rtl="0"/>
            <a:r>
              <a:rPr lang="es-ES" sz="2400" dirty="0"/>
              <a:t>Propuso las principales categorías taxonómicas, propuso el nombre científico de los organismos  y los agrupó en el reino </a:t>
            </a:r>
            <a:r>
              <a:rPr lang="es-ES" sz="2400" dirty="0" err="1"/>
              <a:t>plantae</a:t>
            </a:r>
            <a:r>
              <a:rPr lang="es-ES" sz="2400" dirty="0"/>
              <a:t> y animalia. </a:t>
            </a:r>
          </a:p>
          <a:p>
            <a:pPr rtl="0"/>
            <a:endParaRPr lang="es-ES" dirty="0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6433887D-8F27-4450-A714-B160672FA7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69161" y="4014007"/>
            <a:ext cx="2262526" cy="510153"/>
          </a:xfrm>
        </p:spPr>
        <p:txBody>
          <a:bodyPr rtlCol="0"/>
          <a:lstStyle/>
          <a:p>
            <a:pPr rtl="0"/>
            <a:r>
              <a:rPr lang="es-ES" sz="2400" dirty="0"/>
              <a:t>Propone un tercer reino: el reino protista</a:t>
            </a:r>
          </a:p>
          <a:p>
            <a:pPr rtl="0"/>
            <a:endParaRPr lang="es-ES" dirty="0"/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4E091A31-7866-4F47-B0CF-3293835EED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-71915" y="2920090"/>
            <a:ext cx="2844568" cy="369310"/>
          </a:xfrm>
        </p:spPr>
        <p:txBody>
          <a:bodyPr rtlCol="0"/>
          <a:lstStyle/>
          <a:p>
            <a:pPr rtl="0"/>
            <a:r>
              <a:rPr lang="es-ES" sz="2400" dirty="0">
                <a:latin typeface="+mj-lt"/>
              </a:rPr>
              <a:t>Aristóteles </a:t>
            </a:r>
          </a:p>
          <a:p>
            <a:pPr rtl="0"/>
            <a:r>
              <a:rPr lang="es-ES" sz="2400" dirty="0">
                <a:latin typeface="+mj-lt"/>
              </a:rPr>
              <a:t>350 </a:t>
            </a:r>
            <a:r>
              <a:rPr lang="es-ES" sz="2400" dirty="0" err="1">
                <a:latin typeface="+mj-lt"/>
              </a:rPr>
              <a:t>a.c</a:t>
            </a:r>
            <a:endParaRPr lang="es-ES" sz="2400" dirty="0">
              <a:latin typeface="+mj-lt"/>
            </a:endParaRPr>
          </a:p>
          <a:p>
            <a:pPr rtl="0"/>
            <a:endParaRPr lang="es-ES" dirty="0"/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B350F797-AA8E-422D-B1BE-31919E5E854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55056" y="2906311"/>
            <a:ext cx="2585943" cy="369311"/>
          </a:xfrm>
        </p:spPr>
        <p:txBody>
          <a:bodyPr rtlCol="0"/>
          <a:lstStyle/>
          <a:p>
            <a:pPr rtl="0"/>
            <a:r>
              <a:rPr lang="es-ES" sz="2400" dirty="0"/>
              <a:t>Teofrasto </a:t>
            </a:r>
          </a:p>
          <a:p>
            <a:pPr rtl="0"/>
            <a:r>
              <a:rPr lang="es-ES" sz="2400" dirty="0"/>
              <a:t>320 </a:t>
            </a:r>
            <a:r>
              <a:rPr lang="es-ES" sz="2400" dirty="0" err="1"/>
              <a:t>a.c</a:t>
            </a:r>
            <a:endParaRPr lang="es-ES" sz="2400" b="1" dirty="0"/>
          </a:p>
          <a:p>
            <a:pPr rtl="0"/>
            <a:endParaRPr lang="es-ES" dirty="0"/>
          </a:p>
        </p:txBody>
      </p: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4A642F3E-3C03-4E20-ABCA-E003162FC00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4445" y="2895487"/>
            <a:ext cx="2585943" cy="369311"/>
          </a:xfrm>
        </p:spPr>
        <p:txBody>
          <a:bodyPr rtlCol="0"/>
          <a:lstStyle/>
          <a:p>
            <a:pPr rtl="0"/>
            <a:r>
              <a:rPr lang="es-ES" sz="2400" dirty="0"/>
              <a:t>Carl </a:t>
            </a:r>
            <a:r>
              <a:rPr lang="es-ES" sz="2400" dirty="0" err="1"/>
              <a:t>Von</a:t>
            </a:r>
            <a:r>
              <a:rPr lang="es-ES" sz="2400" dirty="0"/>
              <a:t> Lineé 1750</a:t>
            </a:r>
          </a:p>
        </p:txBody>
      </p:sp>
      <p:sp>
        <p:nvSpPr>
          <p:cNvPr id="21" name="Marcador de texto 20">
            <a:extLst>
              <a:ext uri="{FF2B5EF4-FFF2-40B4-BE49-F238E27FC236}">
                <a16:creationId xmlns:a16="http://schemas.microsoft.com/office/drawing/2014/main" id="{77D8C714-BC59-4848-A254-B9834EBACE4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56009" y="2861445"/>
            <a:ext cx="2585943" cy="369311"/>
          </a:xfrm>
        </p:spPr>
        <p:txBody>
          <a:bodyPr rtlCol="0"/>
          <a:lstStyle/>
          <a:p>
            <a:pPr rtl="0"/>
            <a:r>
              <a:rPr lang="es-ES" sz="2400" b="1" dirty="0"/>
              <a:t>Ernst Haeckel 1866 </a:t>
            </a:r>
            <a:endParaRPr lang="es-ES" sz="2400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86CDBD1-C76D-6645-1CCC-8F8445D28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Línea de tiempo taxonómica</a:t>
            </a:r>
          </a:p>
        </p:txBody>
      </p:sp>
      <p:pic>
        <p:nvPicPr>
          <p:cNvPr id="8" name="Marcador de posición de imagen 22" descr="Gato contorno">
            <a:extLst>
              <a:ext uri="{FF2B5EF4-FFF2-40B4-BE49-F238E27FC236}">
                <a16:creationId xmlns:a16="http://schemas.microsoft.com/office/drawing/2014/main" id="{C1FE7240-C2B5-7B93-CA2F-5F14CBBD6C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504064" y="1598490"/>
            <a:ext cx="758952" cy="75895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0B283BE-8469-7F07-7949-724C8451D74D}"/>
              </a:ext>
            </a:extLst>
          </p:cNvPr>
          <p:cNvSpPr txBox="1"/>
          <p:nvPr/>
        </p:nvSpPr>
        <p:spPr>
          <a:xfrm>
            <a:off x="6689993" y="1834222"/>
            <a:ext cx="1545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/>
              <a:t>Categorías</a:t>
            </a:r>
          </a:p>
          <a:p>
            <a:pPr algn="ctr"/>
            <a:r>
              <a:rPr lang="es-CO" sz="1400" b="1" dirty="0"/>
              <a:t>Taxonómicas</a:t>
            </a:r>
          </a:p>
        </p:txBody>
      </p:sp>
    </p:spTree>
    <p:extLst>
      <p:ext uri="{BB962C8B-B14F-4D97-AF65-F5344CB8AC3E}">
        <p14:creationId xmlns:p14="http://schemas.microsoft.com/office/powerpoint/2010/main" val="36968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3" grpId="0" animBg="1"/>
      <p:bldP spid="46" grpId="0" animBg="1"/>
      <p:bldP spid="6" grpId="0" animBg="1"/>
      <p:bldP spid="10" grpId="0" build="p"/>
      <p:bldP spid="11" grpId="0" build="p"/>
      <p:bldP spid="13" grpId="0" build="p"/>
      <p:bldP spid="15" grpId="0" build="p"/>
      <p:bldP spid="18" grpId="0" build="p"/>
      <p:bldP spid="19" grpId="0" build="p"/>
      <p:bldP spid="20" grpId="0" build="p"/>
      <p:bldP spid="21" grpId="0" build="p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08BA4929-AF80-43EA-9D0D-EDE981779C6B}"/>
              </a:ext>
            </a:extLst>
          </p:cNvPr>
          <p:cNvSpPr txBox="1"/>
          <p:nvPr/>
        </p:nvSpPr>
        <p:spPr>
          <a:xfrm>
            <a:off x="1097546" y="1625873"/>
            <a:ext cx="358995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500" dirty="0"/>
              <a:t>Ejemplo 2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0347851-89C0-4330-A4C3-9A2A732B2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2328" y="211755"/>
            <a:ext cx="7939899" cy="643448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2508C73-96FA-47EE-ADE2-0EBDA9CA1565}"/>
              </a:ext>
            </a:extLst>
          </p:cNvPr>
          <p:cNvSpPr txBox="1"/>
          <p:nvPr/>
        </p:nvSpPr>
        <p:spPr>
          <a:xfrm>
            <a:off x="269773" y="2421031"/>
            <a:ext cx="3589958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500" dirty="0"/>
              <a:t>Las presencia de mandíbula es más antigua que el pelaje debido a que se encuentra en todos los organismos.</a:t>
            </a:r>
          </a:p>
          <a:p>
            <a:pPr algn="just"/>
            <a:endParaRPr lang="es-CO" sz="2500" dirty="0"/>
          </a:p>
        </p:txBody>
      </p:sp>
    </p:spTree>
    <p:extLst>
      <p:ext uri="{BB962C8B-B14F-4D97-AF65-F5344CB8AC3E}">
        <p14:creationId xmlns:p14="http://schemas.microsoft.com/office/powerpoint/2010/main" val="114555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e 6">
            <a:extLst>
              <a:ext uri="{FF2B5EF4-FFF2-40B4-BE49-F238E27FC236}">
                <a16:creationId xmlns:a16="http://schemas.microsoft.com/office/drawing/2014/main" id="{65807496-C5CC-447F-B619-323F22AAB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60720" y="1298347"/>
            <a:ext cx="1266387" cy="1151603"/>
          </a:xfrm>
          <a:prstGeom prst="ellipse">
            <a:avLst/>
          </a:prstGeom>
          <a:solidFill>
            <a:schemeClr val="accent3">
              <a:lumMod val="40000"/>
              <a:lumOff val="6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schemeClr val="accent2"/>
              </a:solidFill>
            </a:endParaRPr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FF1881B7-2C83-4EEC-9B49-173395A3F1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73100" y="1344147"/>
            <a:ext cx="1266386" cy="1180206"/>
          </a:xfrm>
          <a:prstGeom prst="ellipse">
            <a:avLst/>
          </a:prstGeom>
          <a:solidFill>
            <a:schemeClr val="accent3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BC4B4EEA-C4AC-44FD-A69B-008A1CDDA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82377" y="1224394"/>
            <a:ext cx="1161653" cy="1215478"/>
          </a:xfrm>
          <a:prstGeom prst="ellipse">
            <a:avLst/>
          </a:prstGeom>
          <a:solidFill>
            <a:schemeClr val="accent6">
              <a:lumMod val="40000"/>
              <a:lumOff val="6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8146B637-4021-488D-8D76-50643F5E5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3833" y="1208693"/>
            <a:ext cx="1161653" cy="116899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cxnSp>
        <p:nvCxnSpPr>
          <p:cNvPr id="55" name="Conector recto 54" descr="escala de tiempo">
            <a:extLst>
              <a:ext uri="{FF2B5EF4-FFF2-40B4-BE49-F238E27FC236}">
                <a16:creationId xmlns:a16="http://schemas.microsoft.com/office/drawing/2014/main" id="{03EF01C1-5F44-4071-A9AA-CE6ADA1A5F59}"/>
              </a:ext>
            </a:extLst>
          </p:cNvPr>
          <p:cNvCxnSpPr>
            <a:cxnSpLocks/>
          </p:cNvCxnSpPr>
          <p:nvPr/>
        </p:nvCxnSpPr>
        <p:spPr>
          <a:xfrm flipH="1">
            <a:off x="1188473" y="2743494"/>
            <a:ext cx="93178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Elipse 16" descr="marcadores de escala de tiempo">
            <a:extLst>
              <a:ext uri="{FF2B5EF4-FFF2-40B4-BE49-F238E27FC236}">
                <a16:creationId xmlns:a16="http://schemas.microsoft.com/office/drawing/2014/main" id="{685160D7-D23E-4878-8060-E663BA970B55}"/>
              </a:ext>
            </a:extLst>
          </p:cNvPr>
          <p:cNvSpPr/>
          <p:nvPr/>
        </p:nvSpPr>
        <p:spPr>
          <a:xfrm>
            <a:off x="1103991" y="2677195"/>
            <a:ext cx="168964" cy="16896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39" name="Elipse 38" descr="marcadores de escala de tiempo">
            <a:extLst>
              <a:ext uri="{FF2B5EF4-FFF2-40B4-BE49-F238E27FC236}">
                <a16:creationId xmlns:a16="http://schemas.microsoft.com/office/drawing/2014/main" id="{D71B5693-DD1D-45E8-899F-7698F4F9E0CB}"/>
              </a:ext>
            </a:extLst>
          </p:cNvPr>
          <p:cNvSpPr/>
          <p:nvPr/>
        </p:nvSpPr>
        <p:spPr>
          <a:xfrm>
            <a:off x="4351187" y="2687763"/>
            <a:ext cx="168964" cy="16896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49" name="Elipse 48" descr="marcadores de escala de tiempo">
            <a:extLst>
              <a:ext uri="{FF2B5EF4-FFF2-40B4-BE49-F238E27FC236}">
                <a16:creationId xmlns:a16="http://schemas.microsoft.com/office/drawing/2014/main" id="{5B5DE130-A1BB-4953-B61E-0F2854B4BF5A}"/>
              </a:ext>
            </a:extLst>
          </p:cNvPr>
          <p:cNvSpPr/>
          <p:nvPr/>
        </p:nvSpPr>
        <p:spPr>
          <a:xfrm>
            <a:off x="7366553" y="2694778"/>
            <a:ext cx="168964" cy="16896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52" name="Elipse 51" descr="marcadores de escala de tiempo">
            <a:extLst>
              <a:ext uri="{FF2B5EF4-FFF2-40B4-BE49-F238E27FC236}">
                <a16:creationId xmlns:a16="http://schemas.microsoft.com/office/drawing/2014/main" id="{800A5842-C1EA-4797-9271-15E9E00DB4E5}"/>
              </a:ext>
            </a:extLst>
          </p:cNvPr>
          <p:cNvSpPr/>
          <p:nvPr/>
        </p:nvSpPr>
        <p:spPr>
          <a:xfrm>
            <a:off x="10381919" y="2687763"/>
            <a:ext cx="168964" cy="16896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ln>
                <a:solidFill>
                  <a:srgbClr val="000000"/>
                </a:solidFill>
              </a:ln>
            </a:endParaRPr>
          </a:p>
        </p:txBody>
      </p:sp>
      <p:pic>
        <p:nvPicPr>
          <p:cNvPr id="23" name="Marcador de posición de imagen 22" descr="Champiñón contorno">
            <a:extLst>
              <a:ext uri="{FF2B5EF4-FFF2-40B4-BE49-F238E27FC236}">
                <a16:creationId xmlns:a16="http://schemas.microsoft.com/office/drawing/2014/main" id="{328809D6-74EB-4AE9-A789-42A189ABA20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47820" y="1367896"/>
            <a:ext cx="944662" cy="758952"/>
          </a:xfrm>
        </p:spPr>
      </p:pic>
      <p:pic>
        <p:nvPicPr>
          <p:cNvPr id="37" name="Marcador de posición de imagen 36" descr="Germen contorno">
            <a:extLst>
              <a:ext uri="{FF2B5EF4-FFF2-40B4-BE49-F238E27FC236}">
                <a16:creationId xmlns:a16="http://schemas.microsoft.com/office/drawing/2014/main" id="{808BB55A-E218-4F23-8F36-9631520FC9E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49051" y="1352418"/>
            <a:ext cx="887413" cy="889000"/>
          </a:xfrm>
        </p:spPr>
      </p:pic>
      <p:pic>
        <p:nvPicPr>
          <p:cNvPr id="50" name="Marcador de posición de imagen 49" descr="Diagrama de flujo contorno">
            <a:extLst>
              <a:ext uri="{FF2B5EF4-FFF2-40B4-BE49-F238E27FC236}">
                <a16:creationId xmlns:a16="http://schemas.microsoft.com/office/drawing/2014/main" id="{8FAF4296-69A8-4B30-9839-88B54712291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091811" y="1352418"/>
            <a:ext cx="887413" cy="889000"/>
          </a:xfrm>
        </p:spPr>
      </p:pic>
      <p:pic>
        <p:nvPicPr>
          <p:cNvPr id="41" name="Marcador de posición de imagen 40" descr="Tabla de decisiones contorno">
            <a:extLst>
              <a:ext uri="{FF2B5EF4-FFF2-40B4-BE49-F238E27FC236}">
                <a16:creationId xmlns:a16="http://schemas.microsoft.com/office/drawing/2014/main" id="{62F99FB0-410C-43BA-A2EB-190B8F5F349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080824" y="1509696"/>
            <a:ext cx="850938" cy="852460"/>
          </a:xfrm>
        </p:spPr>
      </p:pic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83413A59-8009-405C-B473-F659F4B46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5255" y="4036561"/>
            <a:ext cx="2418808" cy="601662"/>
          </a:xfrm>
        </p:spPr>
        <p:txBody>
          <a:bodyPr rtlCol="0"/>
          <a:lstStyle/>
          <a:p>
            <a:pPr rtl="0"/>
            <a:r>
              <a:rPr lang="es-ES" sz="2400" dirty="0"/>
              <a:t>Propone un cuarto reino: el reino monera</a:t>
            </a:r>
          </a:p>
          <a:p>
            <a:pPr rtl="0"/>
            <a:endParaRPr lang="es-ES" dirty="0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793FFC51-169D-49BB-A779-7EFB4D82AD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29146" y="3970006"/>
            <a:ext cx="2459760" cy="601662"/>
          </a:xfrm>
        </p:spPr>
        <p:txBody>
          <a:bodyPr rtlCol="0"/>
          <a:lstStyle/>
          <a:p>
            <a:pPr rtl="0"/>
            <a:r>
              <a:rPr lang="es-ES" sz="2400" dirty="0"/>
              <a:t>Propone un quinto reino </a:t>
            </a:r>
            <a:r>
              <a:rPr lang="es-ES" sz="2400" dirty="0" err="1"/>
              <a:t>fungi</a:t>
            </a:r>
            <a:r>
              <a:rPr lang="es-ES" sz="2400" dirty="0"/>
              <a:t> o de los hongos</a:t>
            </a:r>
            <a:r>
              <a:rPr lang="es-ES" sz="1600" dirty="0"/>
              <a:t>.</a:t>
            </a:r>
          </a:p>
          <a:p>
            <a:pPr rtl="0"/>
            <a:endParaRPr lang="es-ES" dirty="0"/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F62FF5CE-711D-42E8-B7EA-B1A1F77253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97215" y="3905035"/>
            <a:ext cx="3393396" cy="601662"/>
          </a:xfrm>
        </p:spPr>
        <p:txBody>
          <a:bodyPr rtlCol="0"/>
          <a:lstStyle/>
          <a:p>
            <a:pPr rtl="0"/>
            <a:r>
              <a:rPr lang="es-ES" sz="2400" dirty="0"/>
              <a:t>Propuso una nueva clasificación de los seres vivos en grupos más grandes que contenían los reinos: los Dominios (Bacteria, </a:t>
            </a:r>
            <a:r>
              <a:rPr lang="es-ES" sz="2400" dirty="0" err="1"/>
              <a:t>Archaea</a:t>
            </a:r>
            <a:r>
              <a:rPr lang="es-ES" sz="2400" dirty="0"/>
              <a:t>, </a:t>
            </a:r>
            <a:r>
              <a:rPr lang="es-ES" sz="2400" dirty="0" err="1"/>
              <a:t>Eukarya</a:t>
            </a:r>
            <a:r>
              <a:rPr lang="es-ES" sz="2400" dirty="0"/>
              <a:t>)</a:t>
            </a:r>
          </a:p>
          <a:p>
            <a:pPr rtl="0"/>
            <a:endParaRPr lang="es-ES" dirty="0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6433887D-8F27-4450-A714-B160672FA7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309928" y="4036532"/>
            <a:ext cx="2987950" cy="468609"/>
          </a:xfrm>
        </p:spPr>
        <p:txBody>
          <a:bodyPr rtlCol="0"/>
          <a:lstStyle/>
          <a:p>
            <a:pPr rtl="0"/>
            <a:r>
              <a:rPr lang="es-ES" sz="2400" dirty="0" err="1"/>
              <a:t>Porponen</a:t>
            </a:r>
            <a:r>
              <a:rPr lang="es-ES" sz="2400" dirty="0"/>
              <a:t> clasificar 2 </a:t>
            </a:r>
            <a:r>
              <a:rPr lang="es-ES" sz="2400" dirty="0" err="1"/>
              <a:t>superreinos</a:t>
            </a:r>
            <a:r>
              <a:rPr lang="es-ES" sz="2400" dirty="0"/>
              <a:t> y cada uno con sus reinos: </a:t>
            </a:r>
            <a:r>
              <a:rPr lang="es-ES" sz="2400" dirty="0" err="1"/>
              <a:t>Prakaryota</a:t>
            </a:r>
            <a:r>
              <a:rPr lang="es-ES" sz="2400" dirty="0"/>
              <a:t> (reino monera), </a:t>
            </a:r>
            <a:r>
              <a:rPr lang="es-ES" sz="2400" dirty="0" err="1"/>
              <a:t>Eykaryota</a:t>
            </a:r>
            <a:r>
              <a:rPr lang="es-ES" sz="2400" dirty="0"/>
              <a:t> (los otros 4 reinos)</a:t>
            </a:r>
          </a:p>
          <a:p>
            <a:pPr rtl="0"/>
            <a:endParaRPr lang="es-ES" dirty="0"/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4E091A31-7866-4F47-B0CF-3293835EED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-151440" y="2799891"/>
            <a:ext cx="2848790" cy="369310"/>
          </a:xfrm>
        </p:spPr>
        <p:txBody>
          <a:bodyPr rtlCol="0"/>
          <a:lstStyle/>
          <a:p>
            <a:pPr rtl="0"/>
            <a:r>
              <a:rPr lang="es-ES" sz="2400" dirty="0"/>
              <a:t>Herbert Copeland</a:t>
            </a:r>
            <a:r>
              <a:rPr lang="es-ES" sz="2400" b="1" dirty="0"/>
              <a:t> 1965</a:t>
            </a:r>
            <a:endParaRPr lang="es-ES" sz="2400" dirty="0"/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B350F797-AA8E-422D-B1BE-31919E5E854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96998" y="2786405"/>
            <a:ext cx="2708377" cy="333362"/>
          </a:xfrm>
        </p:spPr>
        <p:txBody>
          <a:bodyPr rtlCol="0"/>
          <a:lstStyle/>
          <a:p>
            <a:pPr rtl="0"/>
            <a:r>
              <a:rPr lang="es-ES" sz="2400" dirty="0"/>
              <a:t>Robert Whittaker </a:t>
            </a:r>
          </a:p>
          <a:p>
            <a:pPr rtl="0"/>
            <a:r>
              <a:rPr lang="es-ES" sz="2400" dirty="0"/>
              <a:t>1969 </a:t>
            </a:r>
            <a:endParaRPr lang="es-ES" sz="2400" b="1" dirty="0"/>
          </a:p>
          <a:p>
            <a:pPr rtl="0"/>
            <a:endParaRPr lang="es-ES" dirty="0"/>
          </a:p>
        </p:txBody>
      </p: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4A642F3E-3C03-4E20-ABCA-E003162FC00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42545" y="2770590"/>
            <a:ext cx="2585943" cy="369311"/>
          </a:xfrm>
        </p:spPr>
        <p:txBody>
          <a:bodyPr rtlCol="0"/>
          <a:lstStyle/>
          <a:p>
            <a:pPr rtl="0"/>
            <a:r>
              <a:rPr lang="es-ES" sz="2400" dirty="0"/>
              <a:t>Carl Woese </a:t>
            </a:r>
          </a:p>
          <a:p>
            <a:pPr rtl="0"/>
            <a:r>
              <a:rPr lang="es-ES" sz="2400" dirty="0"/>
              <a:t>1977 - 1990</a:t>
            </a:r>
          </a:p>
        </p:txBody>
      </p:sp>
      <p:sp>
        <p:nvSpPr>
          <p:cNvPr id="21" name="Marcador de texto 20">
            <a:extLst>
              <a:ext uri="{FF2B5EF4-FFF2-40B4-BE49-F238E27FC236}">
                <a16:creationId xmlns:a16="http://schemas.microsoft.com/office/drawing/2014/main" id="{77D8C714-BC59-4848-A254-B9834EBACE4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12607" y="2745777"/>
            <a:ext cx="2907587" cy="333362"/>
          </a:xfrm>
        </p:spPr>
        <p:txBody>
          <a:bodyPr rtlCol="0"/>
          <a:lstStyle/>
          <a:p>
            <a:pPr rtl="0"/>
            <a:r>
              <a:rPr lang="es-ES" sz="2400" b="1" dirty="0"/>
              <a:t>Lynn Margulis y otros 1978</a:t>
            </a:r>
            <a:endParaRPr lang="es-ES" sz="2400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86CDBD1-C76D-6645-1CCC-8F8445D28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Línea de tiempo taxonómica</a:t>
            </a:r>
          </a:p>
        </p:txBody>
      </p:sp>
    </p:spTree>
    <p:extLst>
      <p:ext uri="{BB962C8B-B14F-4D97-AF65-F5344CB8AC3E}">
        <p14:creationId xmlns:p14="http://schemas.microsoft.com/office/powerpoint/2010/main" val="67331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3" grpId="0" animBg="1"/>
      <p:bldP spid="46" grpId="0" animBg="1"/>
      <p:bldP spid="6" grpId="0" animBg="1"/>
      <p:bldP spid="10" grpId="0" build="p"/>
      <p:bldP spid="11" grpId="0" build="p"/>
      <p:bldP spid="13" grpId="0" build="p"/>
      <p:bldP spid="15" grpId="0" build="p"/>
      <p:bldP spid="18" grpId="0" build="p"/>
      <p:bldP spid="19" grpId="0" build="p"/>
      <p:bldP spid="20" grpId="0" build="p"/>
      <p:bldP spid="2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>
            <a:extLst>
              <a:ext uri="{FF2B5EF4-FFF2-40B4-BE49-F238E27FC236}">
                <a16:creationId xmlns:a16="http://schemas.microsoft.com/office/drawing/2014/main" id="{D24D5E87-0D82-4CA4-9D8A-25D6661D81A8}"/>
              </a:ext>
            </a:extLst>
          </p:cNvPr>
          <p:cNvSpPr txBox="1"/>
          <p:nvPr/>
        </p:nvSpPr>
        <p:spPr>
          <a:xfrm>
            <a:off x="211756" y="1013186"/>
            <a:ext cx="122763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800" dirty="0"/>
              <a:t>En 1981 Thomas </a:t>
            </a:r>
            <a:r>
              <a:rPr lang="es-CO" sz="2800" dirty="0" err="1"/>
              <a:t>Cavalier</a:t>
            </a:r>
            <a:r>
              <a:rPr lang="es-CO" sz="2800" dirty="0"/>
              <a:t> – Smith propone 2 </a:t>
            </a:r>
            <a:r>
              <a:rPr lang="es-CO" sz="2800" dirty="0" err="1"/>
              <a:t>superrerinos</a:t>
            </a:r>
            <a:r>
              <a:rPr lang="es-CO" sz="2800" dirty="0"/>
              <a:t> y 6 reinos: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s-CO" sz="2800" dirty="0" err="1"/>
              <a:t>Superreino</a:t>
            </a:r>
            <a:r>
              <a:rPr lang="es-CO" sz="2800" dirty="0"/>
              <a:t> – Dominio </a:t>
            </a:r>
            <a:r>
              <a:rPr lang="es-CO" sz="2800" dirty="0" err="1"/>
              <a:t>Prokaryota</a:t>
            </a:r>
            <a:r>
              <a:rPr lang="es-CO" sz="2800" dirty="0"/>
              <a:t>: reino bacteria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s-CO" sz="2800" dirty="0" err="1"/>
              <a:t>Superreino</a:t>
            </a:r>
            <a:r>
              <a:rPr lang="es-CO" sz="2800" dirty="0"/>
              <a:t> – Dominio </a:t>
            </a:r>
            <a:r>
              <a:rPr lang="es-CO" sz="2800" dirty="0" err="1"/>
              <a:t>Eukaryota</a:t>
            </a:r>
            <a:r>
              <a:rPr lang="es-CO" sz="2800" dirty="0"/>
              <a:t>: Reino animalia, </a:t>
            </a:r>
            <a:r>
              <a:rPr lang="es-CO" sz="2800" dirty="0" err="1"/>
              <a:t>plantae</a:t>
            </a:r>
            <a:r>
              <a:rPr lang="es-CO" sz="2800" dirty="0"/>
              <a:t>, </a:t>
            </a:r>
            <a:r>
              <a:rPr lang="es-CO" sz="2800" dirty="0" err="1"/>
              <a:t>fungi</a:t>
            </a:r>
            <a:r>
              <a:rPr lang="es-CO" sz="2800" dirty="0"/>
              <a:t>, </a:t>
            </a:r>
            <a:r>
              <a:rPr lang="es-CO" sz="2800" dirty="0" err="1"/>
              <a:t>protozoa</a:t>
            </a:r>
            <a:r>
              <a:rPr lang="es-CO" sz="2800" dirty="0"/>
              <a:t>, </a:t>
            </a:r>
            <a:r>
              <a:rPr lang="es-CO" sz="2800" dirty="0" err="1"/>
              <a:t>chromista</a:t>
            </a:r>
            <a:r>
              <a:rPr lang="es-CO" sz="2800" dirty="0"/>
              <a:t>.</a:t>
            </a:r>
          </a:p>
          <a:p>
            <a:endParaRPr lang="es-CO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800" dirty="0"/>
              <a:t>En 2015 </a:t>
            </a:r>
            <a:r>
              <a:rPr lang="es-CO" sz="2800" dirty="0" err="1"/>
              <a:t>Ruggiero</a:t>
            </a:r>
            <a:r>
              <a:rPr lang="es-CO" sz="2800" dirty="0"/>
              <a:t> y colaboradores proponen 2 superreinos y 7 reinos: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s-CO" sz="2800" dirty="0"/>
              <a:t> </a:t>
            </a:r>
            <a:r>
              <a:rPr lang="es-CO" sz="2800" dirty="0" err="1"/>
              <a:t>Superreino</a:t>
            </a:r>
            <a:r>
              <a:rPr lang="es-CO" sz="2800" dirty="0"/>
              <a:t> </a:t>
            </a:r>
            <a:r>
              <a:rPr lang="es-CO" sz="2800" dirty="0" err="1"/>
              <a:t>Prokaryota</a:t>
            </a:r>
            <a:r>
              <a:rPr lang="es-CO" sz="2800" dirty="0"/>
              <a:t>: reinos </a:t>
            </a:r>
            <a:r>
              <a:rPr lang="es-CO" sz="2800" dirty="0" err="1"/>
              <a:t>archaea</a:t>
            </a:r>
            <a:r>
              <a:rPr lang="es-CO" sz="2800" dirty="0"/>
              <a:t> y bacteria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s-CO" sz="2800" dirty="0" err="1"/>
              <a:t>Superreino</a:t>
            </a:r>
            <a:r>
              <a:rPr lang="es-CO" sz="2800" dirty="0"/>
              <a:t> </a:t>
            </a:r>
            <a:r>
              <a:rPr lang="es-CO" sz="2800" dirty="0" err="1"/>
              <a:t>Eukaryota</a:t>
            </a:r>
            <a:r>
              <a:rPr lang="es-CO" sz="2800" dirty="0"/>
              <a:t>: reinos </a:t>
            </a:r>
            <a:r>
              <a:rPr lang="es-CO" sz="2800" dirty="0" err="1"/>
              <a:t>protozoa</a:t>
            </a:r>
            <a:r>
              <a:rPr lang="es-CO" sz="2800" dirty="0"/>
              <a:t>, </a:t>
            </a:r>
            <a:r>
              <a:rPr lang="es-CO" sz="2800" dirty="0" err="1"/>
              <a:t>chromista</a:t>
            </a:r>
            <a:r>
              <a:rPr lang="es-CO" sz="2800" dirty="0"/>
              <a:t>, </a:t>
            </a:r>
            <a:r>
              <a:rPr lang="es-CO" sz="2800" dirty="0" err="1"/>
              <a:t>fungi</a:t>
            </a:r>
            <a:r>
              <a:rPr lang="es-CO" sz="2800" dirty="0"/>
              <a:t>, </a:t>
            </a:r>
            <a:r>
              <a:rPr lang="es-CO" sz="2800" dirty="0" err="1"/>
              <a:t>plantae</a:t>
            </a:r>
            <a:r>
              <a:rPr lang="es-CO" sz="2800" dirty="0"/>
              <a:t>, animalia</a:t>
            </a:r>
            <a:r>
              <a:rPr lang="es-CO" sz="2400" dirty="0"/>
              <a:t>.</a:t>
            </a:r>
          </a:p>
          <a:p>
            <a:endParaRPr lang="es-CO" sz="2400" dirty="0"/>
          </a:p>
          <a:p>
            <a:r>
              <a:rPr lang="es-CO" sz="2400" dirty="0"/>
              <a:t>Esta clasificación se utiliza en el </a:t>
            </a:r>
            <a:r>
              <a:rPr lang="es-CO" sz="2400" dirty="0" err="1"/>
              <a:t>CoL</a:t>
            </a:r>
            <a:r>
              <a:rPr lang="es-CO" sz="2400" dirty="0"/>
              <a:t> (Catalogue </a:t>
            </a:r>
            <a:r>
              <a:rPr lang="es-CO" sz="2400" dirty="0" err="1"/>
              <a:t>of</a:t>
            </a:r>
            <a:r>
              <a:rPr lang="es-CO" sz="2400" dirty="0"/>
              <a:t> </a:t>
            </a:r>
            <a:r>
              <a:rPr lang="es-CO" sz="2400" dirty="0" err="1"/>
              <a:t>Life</a:t>
            </a:r>
            <a:r>
              <a:rPr lang="es-CO" sz="2400" dirty="0"/>
              <a:t>)</a:t>
            </a:r>
          </a:p>
          <a:p>
            <a:r>
              <a:rPr lang="es-CO" sz="2400" dirty="0"/>
              <a:t> </a:t>
            </a:r>
            <a:r>
              <a:rPr lang="es-CO" sz="2400" dirty="0">
                <a:hlinkClick r:id="rId2"/>
              </a:rPr>
              <a:t>https://www.catalogueoflife.org/</a:t>
            </a:r>
            <a:endParaRPr lang="es-CO" sz="2400" dirty="0"/>
          </a:p>
        </p:txBody>
      </p:sp>
    </p:spTree>
    <p:extLst>
      <p:ext uri="{BB962C8B-B14F-4D97-AF65-F5344CB8AC3E}">
        <p14:creationId xmlns:p14="http://schemas.microsoft.com/office/powerpoint/2010/main" val="79364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CF56670E-5F53-8424-4700-E2461D5D8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823" y="475366"/>
            <a:ext cx="5743255" cy="758952"/>
          </a:xfrm>
        </p:spPr>
        <p:txBody>
          <a:bodyPr/>
          <a:lstStyle/>
          <a:p>
            <a:r>
              <a:rPr lang="es-CO" sz="3200" dirty="0"/>
              <a:t>Clasificación de </a:t>
            </a:r>
            <a:r>
              <a:rPr lang="es-CO" sz="3200" dirty="0" err="1"/>
              <a:t>woese</a:t>
            </a:r>
            <a:endParaRPr lang="es-CO" sz="3200" dirty="0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CCE50C81-9D4F-5DAD-6648-C9EDD16DDA7A}"/>
              </a:ext>
            </a:extLst>
          </p:cNvPr>
          <p:cNvSpPr/>
          <p:nvPr/>
        </p:nvSpPr>
        <p:spPr>
          <a:xfrm>
            <a:off x="97579" y="1099335"/>
            <a:ext cx="5799788" cy="54350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DEF0B15A-2100-CD69-A1E3-6039446A698E}"/>
              </a:ext>
            </a:extLst>
          </p:cNvPr>
          <p:cNvSpPr/>
          <p:nvPr/>
        </p:nvSpPr>
        <p:spPr>
          <a:xfrm rot="2050517">
            <a:off x="489614" y="1574063"/>
            <a:ext cx="1890445" cy="2871895"/>
          </a:xfrm>
          <a:prstGeom prst="ellipse">
            <a:avLst/>
          </a:prstGeom>
          <a:solidFill>
            <a:srgbClr val="F98C0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FA5D4581-E795-15D3-96B1-16ADA3928808}"/>
              </a:ext>
            </a:extLst>
          </p:cNvPr>
          <p:cNvSpPr/>
          <p:nvPr/>
        </p:nvSpPr>
        <p:spPr>
          <a:xfrm rot="19936268">
            <a:off x="3487240" y="1517884"/>
            <a:ext cx="1952090" cy="2837003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B3C340F0-9FDB-F83B-844A-9A5D8682E145}"/>
              </a:ext>
            </a:extLst>
          </p:cNvPr>
          <p:cNvSpPr/>
          <p:nvPr/>
        </p:nvSpPr>
        <p:spPr>
          <a:xfrm>
            <a:off x="1581165" y="4519976"/>
            <a:ext cx="3110907" cy="1818526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3DA08E3-EDA7-8F32-4BA1-695BD5E7B693}"/>
              </a:ext>
            </a:extLst>
          </p:cNvPr>
          <p:cNvSpPr txBox="1"/>
          <p:nvPr/>
        </p:nvSpPr>
        <p:spPr>
          <a:xfrm>
            <a:off x="945221" y="2112279"/>
            <a:ext cx="13253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200" dirty="0"/>
              <a:t>Dominio</a:t>
            </a:r>
          </a:p>
          <a:p>
            <a:r>
              <a:rPr lang="es-CO" sz="2200" dirty="0"/>
              <a:t>Bacteria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C1FBF8C-E11F-7D8B-43BC-CF015092083E}"/>
              </a:ext>
            </a:extLst>
          </p:cNvPr>
          <p:cNvSpPr txBox="1"/>
          <p:nvPr/>
        </p:nvSpPr>
        <p:spPr>
          <a:xfrm>
            <a:off x="2482953" y="4692229"/>
            <a:ext cx="15719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200" dirty="0"/>
              <a:t>Domino</a:t>
            </a:r>
          </a:p>
          <a:p>
            <a:r>
              <a:rPr lang="es-CO" sz="2200" dirty="0" err="1"/>
              <a:t>Archaea</a:t>
            </a:r>
            <a:endParaRPr lang="es-CO" sz="22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688820A-9345-252B-D5F8-B9190CF51A9D}"/>
              </a:ext>
            </a:extLst>
          </p:cNvPr>
          <p:cNvSpPr txBox="1"/>
          <p:nvPr/>
        </p:nvSpPr>
        <p:spPr>
          <a:xfrm>
            <a:off x="3633659" y="2009032"/>
            <a:ext cx="13356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200" dirty="0"/>
              <a:t>Domino</a:t>
            </a:r>
          </a:p>
          <a:p>
            <a:r>
              <a:rPr lang="es-CO" sz="2200" dirty="0" err="1"/>
              <a:t>Eukarya</a:t>
            </a:r>
            <a:endParaRPr lang="es-CO" sz="2200" dirty="0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36D0CA41-69B8-08BD-C157-234FA6E75404}"/>
              </a:ext>
            </a:extLst>
          </p:cNvPr>
          <p:cNvSpPr/>
          <p:nvPr/>
        </p:nvSpPr>
        <p:spPr>
          <a:xfrm>
            <a:off x="6188242" y="1041977"/>
            <a:ext cx="5848296" cy="55994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F623B0A-308A-AC52-F75B-F2DA3F9B0856}"/>
              </a:ext>
            </a:extLst>
          </p:cNvPr>
          <p:cNvSpPr txBox="1"/>
          <p:nvPr/>
        </p:nvSpPr>
        <p:spPr>
          <a:xfrm>
            <a:off x="5251918" y="5414786"/>
            <a:ext cx="1756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SERES VIVOS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304540D-7309-82B3-C191-190520C85A2B}"/>
              </a:ext>
            </a:extLst>
          </p:cNvPr>
          <p:cNvSpPr txBox="1"/>
          <p:nvPr/>
        </p:nvSpPr>
        <p:spPr>
          <a:xfrm>
            <a:off x="5897366" y="457202"/>
            <a:ext cx="6197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latin typeface="+mj-lt"/>
              </a:rPr>
              <a:t>CLASIFICACIÓN DE RUGGIERO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03B34FC1-A846-3E5D-96AA-0D8ACD7F5172}"/>
              </a:ext>
            </a:extLst>
          </p:cNvPr>
          <p:cNvSpPr/>
          <p:nvPr/>
        </p:nvSpPr>
        <p:spPr>
          <a:xfrm>
            <a:off x="6655171" y="1747422"/>
            <a:ext cx="2411508" cy="3750104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F203638-2D20-B2BE-894D-0B215380FD78}"/>
              </a:ext>
            </a:extLst>
          </p:cNvPr>
          <p:cNvSpPr txBox="1"/>
          <p:nvPr/>
        </p:nvSpPr>
        <p:spPr>
          <a:xfrm>
            <a:off x="7045628" y="2260412"/>
            <a:ext cx="17185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200" dirty="0"/>
              <a:t>Super Reino</a:t>
            </a:r>
          </a:p>
          <a:p>
            <a:r>
              <a:rPr lang="es-CO" sz="2200" dirty="0" err="1"/>
              <a:t>Prokaryota</a:t>
            </a:r>
            <a:endParaRPr lang="es-CO" sz="22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8198410-9799-019C-8E9D-685407FFD8E0}"/>
              </a:ext>
            </a:extLst>
          </p:cNvPr>
          <p:cNvSpPr txBox="1"/>
          <p:nvPr/>
        </p:nvSpPr>
        <p:spPr>
          <a:xfrm>
            <a:off x="7079556" y="3678148"/>
            <a:ext cx="1659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Reino </a:t>
            </a:r>
            <a:r>
              <a:rPr lang="es-CO" dirty="0" err="1"/>
              <a:t>Archaea</a:t>
            </a:r>
            <a:endParaRPr lang="es-C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Reino Bacteria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913E7C88-0F02-C781-B91C-60BA8F85DD48}"/>
              </a:ext>
            </a:extLst>
          </p:cNvPr>
          <p:cNvSpPr/>
          <p:nvPr/>
        </p:nvSpPr>
        <p:spPr>
          <a:xfrm>
            <a:off x="9195469" y="1849348"/>
            <a:ext cx="2712279" cy="3750104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427CD6E-2D90-4D38-2611-AE9F31CDA5A0}"/>
              </a:ext>
            </a:extLst>
          </p:cNvPr>
          <p:cNvSpPr txBox="1"/>
          <p:nvPr/>
        </p:nvSpPr>
        <p:spPr>
          <a:xfrm>
            <a:off x="9768840" y="2245470"/>
            <a:ext cx="14452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200" dirty="0"/>
              <a:t>Super Reino </a:t>
            </a:r>
            <a:r>
              <a:rPr lang="es-CO" sz="2200" dirty="0" err="1"/>
              <a:t>Eukaryota</a:t>
            </a:r>
            <a:endParaRPr lang="es-CO" sz="2200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C5211CC-99F3-FF83-5858-93AE6EBACCA4}"/>
              </a:ext>
            </a:extLst>
          </p:cNvPr>
          <p:cNvSpPr txBox="1"/>
          <p:nvPr/>
        </p:nvSpPr>
        <p:spPr>
          <a:xfrm>
            <a:off x="9453296" y="3353466"/>
            <a:ext cx="21839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Reino animalia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Reino </a:t>
            </a:r>
            <a:r>
              <a:rPr lang="es-CO" dirty="0" err="1"/>
              <a:t>plantae</a:t>
            </a:r>
            <a:endParaRPr lang="es-C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Reino </a:t>
            </a:r>
            <a:r>
              <a:rPr lang="es-CO" dirty="0" err="1"/>
              <a:t>Protozoa</a:t>
            </a:r>
            <a:endParaRPr lang="es-C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Reino </a:t>
            </a:r>
            <a:r>
              <a:rPr lang="es-CO" dirty="0" err="1"/>
              <a:t>Fungi</a:t>
            </a:r>
            <a:endParaRPr lang="es-C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Reino </a:t>
            </a:r>
            <a:r>
              <a:rPr lang="es-CO" dirty="0" err="1"/>
              <a:t>Chromista</a:t>
            </a:r>
            <a:endParaRPr lang="es-CO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360BF3FA-7C5B-B8F8-8A3E-C6262B725D2E}"/>
              </a:ext>
            </a:extLst>
          </p:cNvPr>
          <p:cNvSpPr txBox="1"/>
          <p:nvPr/>
        </p:nvSpPr>
        <p:spPr>
          <a:xfrm>
            <a:off x="554803" y="3071973"/>
            <a:ext cx="135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Bacterias</a:t>
            </a:r>
          </a:p>
          <a:p>
            <a:r>
              <a:rPr lang="es-CO" dirty="0"/>
              <a:t>recientes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81C6312-9578-6063-E34D-AA4AF01AA0D0}"/>
              </a:ext>
            </a:extLst>
          </p:cNvPr>
          <p:cNvSpPr txBox="1"/>
          <p:nvPr/>
        </p:nvSpPr>
        <p:spPr>
          <a:xfrm>
            <a:off x="2482953" y="5467816"/>
            <a:ext cx="135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Bacterias</a:t>
            </a:r>
          </a:p>
          <a:p>
            <a:r>
              <a:rPr lang="es-CO" dirty="0"/>
              <a:t>antiguas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79927AE-F1FB-FC95-BD44-BBB5C763BFED}"/>
              </a:ext>
            </a:extLst>
          </p:cNvPr>
          <p:cNvSpPr txBox="1"/>
          <p:nvPr/>
        </p:nvSpPr>
        <p:spPr>
          <a:xfrm>
            <a:off x="3836019" y="2798998"/>
            <a:ext cx="1751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Reino </a:t>
            </a:r>
            <a:r>
              <a:rPr lang="es-CO" dirty="0" err="1"/>
              <a:t>Plantae</a:t>
            </a:r>
            <a:endParaRPr lang="es-CO" dirty="0"/>
          </a:p>
          <a:p>
            <a:r>
              <a:rPr lang="es-CO" dirty="0"/>
              <a:t>Reino animalia</a:t>
            </a:r>
          </a:p>
          <a:p>
            <a:r>
              <a:rPr lang="es-CO" dirty="0"/>
              <a:t>Reino </a:t>
            </a:r>
            <a:r>
              <a:rPr lang="es-CO" dirty="0" err="1"/>
              <a:t>Fungi</a:t>
            </a:r>
            <a:endParaRPr lang="es-CO" dirty="0"/>
          </a:p>
          <a:p>
            <a:r>
              <a:rPr lang="es-CO" dirty="0"/>
              <a:t>Reino protista</a:t>
            </a:r>
          </a:p>
        </p:txBody>
      </p:sp>
    </p:spTree>
    <p:extLst>
      <p:ext uri="{BB962C8B-B14F-4D97-AF65-F5344CB8AC3E}">
        <p14:creationId xmlns:p14="http://schemas.microsoft.com/office/powerpoint/2010/main" val="124723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9" grpId="0"/>
      <p:bldP spid="10" grpId="0"/>
      <p:bldP spid="11" grpId="0"/>
      <p:bldP spid="12" grpId="0" animBg="1"/>
      <p:bldP spid="8" grpId="0"/>
      <p:bldP spid="13" grpId="0"/>
      <p:bldP spid="14" grpId="0" animBg="1"/>
      <p:bldP spid="16" grpId="0"/>
      <p:bldP spid="17" grpId="0"/>
      <p:bldP spid="18" grpId="0" animBg="1"/>
      <p:bldP spid="19" grpId="0"/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>
            <a:extLst>
              <a:ext uri="{FF2B5EF4-FFF2-40B4-BE49-F238E27FC236}">
                <a16:creationId xmlns:a16="http://schemas.microsoft.com/office/drawing/2014/main" id="{FCA1C173-1785-0017-9B1A-388744FEA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3637" y="183025"/>
            <a:ext cx="5743255" cy="758952"/>
          </a:xfrm>
        </p:spPr>
        <p:txBody>
          <a:bodyPr/>
          <a:lstStyle/>
          <a:p>
            <a:r>
              <a:rPr lang="es-CO" sz="5000" dirty="0"/>
              <a:t>Clasificar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FBC31D5-1E2B-8A22-7970-A8DB7DAB5143}"/>
              </a:ext>
            </a:extLst>
          </p:cNvPr>
          <p:cNvSpPr txBox="1"/>
          <p:nvPr/>
        </p:nvSpPr>
        <p:spPr>
          <a:xfrm>
            <a:off x="299879" y="1406655"/>
            <a:ext cx="47751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3200" dirty="0"/>
              <a:t>Capacidad de observar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3200" dirty="0"/>
              <a:t>Detallar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3200" dirty="0"/>
              <a:t>Buscar patrones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3200" dirty="0"/>
              <a:t>Analizar patrones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3200" dirty="0"/>
              <a:t>Encontrar diferencias y similitudes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3200" dirty="0"/>
              <a:t>Separar o agrupar</a:t>
            </a: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A4055E94-AD43-419A-3174-2C00AA0D0ED4}"/>
              </a:ext>
            </a:extLst>
          </p:cNvPr>
          <p:cNvCxnSpPr>
            <a:cxnSpLocks/>
          </p:cNvCxnSpPr>
          <p:nvPr/>
        </p:nvCxnSpPr>
        <p:spPr>
          <a:xfrm>
            <a:off x="5007007" y="3351294"/>
            <a:ext cx="177479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9949049B-CDD7-D226-8AC5-6E28A8891DA9}"/>
              </a:ext>
            </a:extLst>
          </p:cNvPr>
          <p:cNvSpPr txBox="1"/>
          <p:nvPr/>
        </p:nvSpPr>
        <p:spPr>
          <a:xfrm>
            <a:off x="5525451" y="2886616"/>
            <a:ext cx="2065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para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F481FDA-1260-DEAB-EB11-FB2218E18F0C}"/>
              </a:ext>
            </a:extLst>
          </p:cNvPr>
          <p:cNvSpPr txBox="1"/>
          <p:nvPr/>
        </p:nvSpPr>
        <p:spPr>
          <a:xfrm>
            <a:off x="6781798" y="2997351"/>
            <a:ext cx="2629900" cy="7078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s-CO" sz="4000" b="1" dirty="0"/>
              <a:t>Organizar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595867B-2B2C-BBFA-F4D0-DF7CE561C0F7}"/>
              </a:ext>
            </a:extLst>
          </p:cNvPr>
          <p:cNvSpPr txBox="1"/>
          <p:nvPr/>
        </p:nvSpPr>
        <p:spPr>
          <a:xfrm>
            <a:off x="9275976" y="1837542"/>
            <a:ext cx="29171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CO" sz="2800" dirty="0"/>
              <a:t>Conocimiento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CO" sz="2800" dirty="0"/>
              <a:t>Actividades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CO" sz="2800" dirty="0"/>
              <a:t>Compañía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CO" sz="2800" dirty="0"/>
              <a:t>Gustos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CO" sz="2800" dirty="0"/>
              <a:t>Ropa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CO" sz="2800" dirty="0"/>
              <a:t>Actitudes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744C246-7274-4417-9CCC-B9445F68E420}"/>
              </a:ext>
            </a:extLst>
          </p:cNvPr>
          <p:cNvSpPr txBox="1"/>
          <p:nvPr/>
        </p:nvSpPr>
        <p:spPr>
          <a:xfrm>
            <a:off x="2955354" y="6093518"/>
            <a:ext cx="68243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dirty="0"/>
              <a:t>AHORA A ORGANIZAR….</a:t>
            </a:r>
            <a:endParaRPr lang="es-CO" sz="2500" b="1" dirty="0"/>
          </a:p>
        </p:txBody>
      </p:sp>
    </p:spTree>
    <p:extLst>
      <p:ext uri="{BB962C8B-B14F-4D97-AF65-F5344CB8AC3E}">
        <p14:creationId xmlns:p14="http://schemas.microsoft.com/office/powerpoint/2010/main" val="273738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8D480DD-45B7-405A-8CCB-F2847FA2AAA8}"/>
              </a:ext>
            </a:extLst>
          </p:cNvPr>
          <p:cNvSpPr txBox="1"/>
          <p:nvPr/>
        </p:nvSpPr>
        <p:spPr>
          <a:xfrm>
            <a:off x="368968" y="425922"/>
            <a:ext cx="11454063" cy="4219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es-CO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Organiza</a:t>
            </a:r>
            <a:r>
              <a:rPr lang="es-CO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los </a:t>
            </a:r>
            <a:r>
              <a:rPr lang="es-CO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elementos</a:t>
            </a:r>
            <a:r>
              <a:rPr lang="es-CO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la lista de mercado y </a:t>
            </a:r>
            <a:r>
              <a:rPr lang="es-CO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explica</a:t>
            </a:r>
            <a:r>
              <a:rPr lang="es-CO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los </a:t>
            </a:r>
            <a:r>
              <a:rPr lang="es-CO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criterios</a:t>
            </a:r>
            <a:r>
              <a:rPr lang="es-CO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tuviste en cuenta para organizarlos.</a:t>
            </a:r>
          </a:p>
          <a:p>
            <a:pPr lvl="0" algn="just">
              <a:lnSpc>
                <a:spcPct val="107000"/>
              </a:lnSpc>
            </a:pPr>
            <a:endParaRPr lang="es-CO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07000"/>
              </a:lnSpc>
            </a:pPr>
            <a:r>
              <a:rPr lang="es-MX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 en cuenta:</a:t>
            </a:r>
            <a:endParaRPr lang="es-CO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CO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pueden armar conjuntos vacíos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CO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pueden armar conjuntos unitarios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es-CO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elemento no puede estar en dos conjuntos al mismo tiempo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es-CO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07000"/>
              </a:lnSpc>
            </a:pP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     </a:t>
            </a:r>
            <a:r>
              <a:rPr lang="es-MX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   		   	     	          		  </a:t>
            </a: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es-MX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 	     	   </a:t>
            </a:r>
            <a:endParaRPr lang="es-CO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2B1493B-29BB-4AB3-9F3F-E45677FE639F}"/>
              </a:ext>
            </a:extLst>
          </p:cNvPr>
          <p:cNvSpPr txBox="1"/>
          <p:nvPr/>
        </p:nvSpPr>
        <p:spPr>
          <a:xfrm>
            <a:off x="368968" y="3834363"/>
            <a:ext cx="1626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Salmón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Arroz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Lentejas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Pañitos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2D931C6-2BE5-4880-8ED7-2C87C1E357A7}"/>
              </a:ext>
            </a:extLst>
          </p:cNvPr>
          <p:cNvSpPr txBox="1"/>
          <p:nvPr/>
        </p:nvSpPr>
        <p:spPr>
          <a:xfrm>
            <a:off x="1708887" y="3845574"/>
            <a:ext cx="29389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banano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Pechuga de pavo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servilletas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Esponjas de cocina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AB6E696-E2F5-4516-B3FE-2F0CE41B3BF1}"/>
              </a:ext>
            </a:extLst>
          </p:cNvPr>
          <p:cNvSpPr txBox="1"/>
          <p:nvPr/>
        </p:nvSpPr>
        <p:spPr>
          <a:xfrm>
            <a:off x="4281811" y="3856785"/>
            <a:ext cx="29389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garbanzos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queso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Alcohol antiséptico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blanqueador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7E6378D-292A-4A8C-B2BA-D6511BE18A31}"/>
              </a:ext>
            </a:extLst>
          </p:cNvPr>
          <p:cNvSpPr txBox="1"/>
          <p:nvPr/>
        </p:nvSpPr>
        <p:spPr>
          <a:xfrm>
            <a:off x="4281811" y="5231749"/>
            <a:ext cx="1832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manzana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atún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maracuyá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leche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3B8DE84-8330-4491-AE09-9AA57329CFFF}"/>
              </a:ext>
            </a:extLst>
          </p:cNvPr>
          <p:cNvSpPr txBox="1"/>
          <p:nvPr/>
        </p:nvSpPr>
        <p:spPr>
          <a:xfrm>
            <a:off x="6933974" y="3834362"/>
            <a:ext cx="1911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churrasco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mora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Mantequilla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frijoles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01D147D-4C1C-49EC-9305-F19B9EC1F9C7}"/>
              </a:ext>
            </a:extLst>
          </p:cNvPr>
          <p:cNvSpPr txBox="1"/>
          <p:nvPr/>
        </p:nvSpPr>
        <p:spPr>
          <a:xfrm>
            <a:off x="368968" y="5242145"/>
            <a:ext cx="1911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yuca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papa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papaya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cerdo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35F02F6-AEC6-4ED8-85C1-91B5D6638D32}"/>
              </a:ext>
            </a:extLst>
          </p:cNvPr>
          <p:cNvSpPr txBox="1"/>
          <p:nvPr/>
        </p:nvSpPr>
        <p:spPr>
          <a:xfrm>
            <a:off x="1787332" y="5242144"/>
            <a:ext cx="21684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trapero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escoba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Jabón en polvo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arveja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62AC32A-9A7C-4B3E-9BC6-CB73F44A2875}"/>
              </a:ext>
            </a:extLst>
          </p:cNvPr>
          <p:cNvSpPr txBox="1"/>
          <p:nvPr/>
        </p:nvSpPr>
        <p:spPr>
          <a:xfrm>
            <a:off x="6933974" y="5231748"/>
            <a:ext cx="1832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huevo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Yogur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zanahoria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jengibre</a:t>
            </a:r>
          </a:p>
        </p:txBody>
      </p:sp>
    </p:spTree>
    <p:extLst>
      <p:ext uri="{BB962C8B-B14F-4D97-AF65-F5344CB8AC3E}">
        <p14:creationId xmlns:p14="http://schemas.microsoft.com/office/powerpoint/2010/main" val="3384440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9" t="43128" r="21389" b="18533"/>
          <a:stretch/>
        </p:blipFill>
        <p:spPr bwMode="auto">
          <a:xfrm>
            <a:off x="0" y="75414"/>
            <a:ext cx="12192000" cy="46496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A4055E94-AD43-419A-3174-2C00AA0D0ED4}"/>
              </a:ext>
            </a:extLst>
          </p:cNvPr>
          <p:cNvCxnSpPr>
            <a:cxnSpLocks/>
          </p:cNvCxnSpPr>
          <p:nvPr/>
        </p:nvCxnSpPr>
        <p:spPr>
          <a:xfrm flipH="1">
            <a:off x="1508289" y="4203779"/>
            <a:ext cx="1373" cy="88669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A4055E94-AD43-419A-3174-2C00AA0D0ED4}"/>
              </a:ext>
            </a:extLst>
          </p:cNvPr>
          <p:cNvCxnSpPr>
            <a:cxnSpLocks/>
          </p:cNvCxnSpPr>
          <p:nvPr/>
        </p:nvCxnSpPr>
        <p:spPr>
          <a:xfrm flipH="1">
            <a:off x="8400854" y="4203777"/>
            <a:ext cx="1373" cy="88669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A4055E94-AD43-419A-3174-2C00AA0D0ED4}"/>
              </a:ext>
            </a:extLst>
          </p:cNvPr>
          <p:cNvCxnSpPr>
            <a:cxnSpLocks/>
          </p:cNvCxnSpPr>
          <p:nvPr/>
        </p:nvCxnSpPr>
        <p:spPr>
          <a:xfrm flipH="1">
            <a:off x="4999349" y="4203778"/>
            <a:ext cx="1373" cy="88669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A4055E94-AD43-419A-3174-2C00AA0D0ED4}"/>
              </a:ext>
            </a:extLst>
          </p:cNvPr>
          <p:cNvCxnSpPr>
            <a:cxnSpLocks/>
          </p:cNvCxnSpPr>
          <p:nvPr/>
        </p:nvCxnSpPr>
        <p:spPr>
          <a:xfrm rot="16200000" flipH="1">
            <a:off x="8198069" y="4479289"/>
            <a:ext cx="3477498" cy="553237"/>
          </a:xfrm>
          <a:prstGeom prst="bentConnector3">
            <a:avLst>
              <a:gd name="adj1" fmla="val 100692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ector recto de flecha 22">
            <a:extLst>
              <a:ext uri="{FF2B5EF4-FFF2-40B4-BE49-F238E27FC236}">
                <a16:creationId xmlns:a16="http://schemas.microsoft.com/office/drawing/2014/main" id="{A4055E94-AD43-419A-3174-2C00AA0D0ED4}"/>
              </a:ext>
            </a:extLst>
          </p:cNvPr>
          <p:cNvCxnSpPr>
            <a:cxnSpLocks/>
          </p:cNvCxnSpPr>
          <p:nvPr/>
        </p:nvCxnSpPr>
        <p:spPr>
          <a:xfrm rot="16200000" flipH="1">
            <a:off x="9213281" y="4477280"/>
            <a:ext cx="2425486" cy="328925"/>
          </a:xfrm>
          <a:prstGeom prst="bentConnector3">
            <a:avLst>
              <a:gd name="adj1" fmla="val 100399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A4055E94-AD43-419A-3174-2C00AA0D0ED4}"/>
              </a:ext>
            </a:extLst>
          </p:cNvPr>
          <p:cNvCxnSpPr>
            <a:cxnSpLocks/>
          </p:cNvCxnSpPr>
          <p:nvPr/>
        </p:nvCxnSpPr>
        <p:spPr>
          <a:xfrm flipH="1">
            <a:off x="10509514" y="4099155"/>
            <a:ext cx="1373" cy="88669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CuadroTexto 30"/>
          <p:cNvSpPr txBox="1"/>
          <p:nvPr/>
        </p:nvSpPr>
        <p:spPr>
          <a:xfrm>
            <a:off x="170667" y="5136713"/>
            <a:ext cx="29307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200" dirty="0"/>
              <a:t>Color, tamaño, forma, cantidad de partes…</a:t>
            </a:r>
            <a:endParaRPr lang="es-MX" sz="2200" dirty="0"/>
          </a:p>
        </p:txBody>
      </p:sp>
      <p:sp>
        <p:nvSpPr>
          <p:cNvPr id="32" name="CuadroTexto 31"/>
          <p:cNvSpPr txBox="1"/>
          <p:nvPr/>
        </p:nvSpPr>
        <p:spPr>
          <a:xfrm>
            <a:off x="3487331" y="5090472"/>
            <a:ext cx="29307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200" dirty="0"/>
              <a:t>Tipo de circulación, de nutrición, de respiración…</a:t>
            </a:r>
            <a:endParaRPr lang="es-MX" sz="2200" dirty="0"/>
          </a:p>
        </p:txBody>
      </p:sp>
      <p:sp>
        <p:nvSpPr>
          <p:cNvPr id="33" name="CuadroTexto 32"/>
          <p:cNvSpPr txBox="1"/>
          <p:nvPr/>
        </p:nvSpPr>
        <p:spPr>
          <a:xfrm>
            <a:off x="7503150" y="5136713"/>
            <a:ext cx="20499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200" dirty="0"/>
              <a:t>Tipo de célula</a:t>
            </a:r>
            <a:endParaRPr lang="es-MX" sz="2200" dirty="0"/>
          </a:p>
        </p:txBody>
      </p:sp>
      <p:sp>
        <p:nvSpPr>
          <p:cNvPr id="34" name="CuadroTexto 33"/>
          <p:cNvSpPr txBox="1"/>
          <p:nvPr/>
        </p:nvSpPr>
        <p:spPr>
          <a:xfrm>
            <a:off x="10154772" y="6098758"/>
            <a:ext cx="20958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200" dirty="0"/>
              <a:t>Comida, pareja</a:t>
            </a:r>
            <a:endParaRPr lang="es-MX" sz="2200" dirty="0"/>
          </a:p>
        </p:txBody>
      </p:sp>
      <p:sp>
        <p:nvSpPr>
          <p:cNvPr id="35" name="CuadroTexto 34"/>
          <p:cNvSpPr txBox="1"/>
          <p:nvPr/>
        </p:nvSpPr>
        <p:spPr>
          <a:xfrm>
            <a:off x="10509514" y="5644470"/>
            <a:ext cx="18107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200" dirty="0"/>
              <a:t>Compuestos</a:t>
            </a:r>
            <a:endParaRPr lang="es-MX" sz="2200" dirty="0"/>
          </a:p>
        </p:txBody>
      </p:sp>
      <p:sp>
        <p:nvSpPr>
          <p:cNvPr id="36" name="CuadroTexto 35"/>
          <p:cNvSpPr txBox="1"/>
          <p:nvPr/>
        </p:nvSpPr>
        <p:spPr>
          <a:xfrm>
            <a:off x="10384998" y="4969311"/>
            <a:ext cx="13266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200" dirty="0"/>
              <a:t>Hábitat</a:t>
            </a:r>
            <a:endParaRPr lang="es-MX" sz="2200" dirty="0"/>
          </a:p>
        </p:txBody>
      </p:sp>
    </p:spTree>
    <p:extLst>
      <p:ext uri="{BB962C8B-B14F-4D97-AF65-F5344CB8AC3E}">
        <p14:creationId xmlns:p14="http://schemas.microsoft.com/office/powerpoint/2010/main" val="186672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theme/theme1.xml><?xml version="1.0" encoding="utf-8"?>
<a:theme xmlns:a="http://schemas.openxmlformats.org/drawingml/2006/main" name="2_Tema de Office">
  <a:themeElements>
    <a:clrScheme name="Custom 11">
      <a:dk1>
        <a:srgbClr val="000000"/>
      </a:dk1>
      <a:lt1>
        <a:srgbClr val="FFFFFF"/>
      </a:lt1>
      <a:dk2>
        <a:srgbClr val="8439BD"/>
      </a:dk2>
      <a:lt2>
        <a:srgbClr val="EBEBEB"/>
      </a:lt2>
      <a:accent1>
        <a:srgbClr val="0EABB7"/>
      </a:accent1>
      <a:accent2>
        <a:srgbClr val="4868E5"/>
      </a:accent2>
      <a:accent3>
        <a:srgbClr val="20A472"/>
      </a:accent3>
      <a:accent4>
        <a:srgbClr val="B13DC8"/>
      </a:accent4>
      <a:accent5>
        <a:srgbClr val="172DA6"/>
      </a:accent5>
      <a:accent6>
        <a:srgbClr val="00B0F0"/>
      </a:accent6>
      <a:hlink>
        <a:srgbClr val="00B0F0"/>
      </a:hlink>
      <a:folHlink>
        <a:srgbClr val="B13DC8"/>
      </a:folHlink>
    </a:clrScheme>
    <a:fontScheme name="Custom 11">
      <a:majorFont>
        <a:latin typeface="Speak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7411168_TF89294769_Win32" id="{CC7A9239-2787-44BA-BB7D-5186AC16D351}" vid="{1094CA22-5098-4649-BA1C-5C046638E2E2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la oficin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7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02B775F-F54D-44C9-8A5E-6C450232D590}">
  <we:reference id="wa104178141" version="4.3.3.0" store="en-US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3F27D3B-485F-43CC-A17F-CF95ED59E76B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EC192A98-6E7D-4C21-B169-D6ED90C277D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929EFD0-3121-41DA-AD77-92C9E8EFAA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Escala de tiempo de crecimiento</Template>
  <TotalTime>840</TotalTime>
  <Words>1485</Words>
  <Application>Microsoft Office PowerPoint</Application>
  <PresentationFormat>Panorámica</PresentationFormat>
  <Paragraphs>336</Paragraphs>
  <Slides>30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7" baseType="lpstr">
      <vt:lpstr>Arial</vt:lpstr>
      <vt:lpstr>Avenir Next LT Pro Light</vt:lpstr>
      <vt:lpstr>BrandonGrotesque-Light</vt:lpstr>
      <vt:lpstr>Calibri</vt:lpstr>
      <vt:lpstr>Speak Pro</vt:lpstr>
      <vt:lpstr>Wingdings</vt:lpstr>
      <vt:lpstr>2_Tema de Office</vt:lpstr>
      <vt:lpstr>Taxonomía   Docente Alejandra sierra </vt:lpstr>
      <vt:lpstr>Presentación de PowerPoint</vt:lpstr>
      <vt:lpstr>Línea de tiempo taxonómica</vt:lpstr>
      <vt:lpstr>Línea de tiempo taxonómica</vt:lpstr>
      <vt:lpstr>Presentación de PowerPoint</vt:lpstr>
      <vt:lpstr>Clasificación de woese</vt:lpstr>
      <vt:lpstr>Clasificar </vt:lpstr>
      <vt:lpstr>Presentación de PowerPoint</vt:lpstr>
      <vt:lpstr>Presentación de PowerPoint</vt:lpstr>
      <vt:lpstr>Jerarquías taxonómicas WOESE</vt:lpstr>
      <vt:lpstr>Jerarquías taxonómicas RUGGIERO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TAXONOMÍA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Línea de tiempo taxonómica</dc:title>
  <dc:creator>Alejandra Sofia Sierra Olarte</dc:creator>
  <cp:lastModifiedBy>ALEJANDRA SOFIA</cp:lastModifiedBy>
  <cp:revision>53</cp:revision>
  <dcterms:created xsi:type="dcterms:W3CDTF">2023-04-23T23:30:08Z</dcterms:created>
  <dcterms:modified xsi:type="dcterms:W3CDTF">2025-10-20T18:08:20Z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