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5" r:id="rId5"/>
    <p:sldId id="259" r:id="rId6"/>
    <p:sldId id="263" r:id="rId7"/>
    <p:sldId id="260" r:id="rId8"/>
    <p:sldId id="261" r:id="rId9"/>
    <p:sldId id="262" r:id="rId10"/>
    <p:sldId id="264" r:id="rId11"/>
    <p:sldId id="267" r:id="rId12"/>
    <p:sldId id="265" r:id="rId13"/>
    <p:sldId id="276" r:id="rId14"/>
    <p:sldId id="268" r:id="rId15"/>
    <p:sldId id="282" r:id="rId16"/>
    <p:sldId id="280" r:id="rId17"/>
    <p:sldId id="281" r:id="rId18"/>
    <p:sldId id="279" r:id="rId19"/>
    <p:sldId id="269" r:id="rId20"/>
    <p:sldId id="270" r:id="rId21"/>
    <p:sldId id="271" r:id="rId22"/>
    <p:sldId id="272" r:id="rId23"/>
    <p:sldId id="273" r:id="rId24"/>
    <p:sldId id="274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SOFIA SIERRA OLARTE" initials="ASSO" lastIdx="1" clrIdx="0">
    <p:extLst>
      <p:ext uri="{19B8F6BF-5375-455C-9EA6-DF929625EA0E}">
        <p15:presenceInfo xmlns:p15="http://schemas.microsoft.com/office/powerpoint/2012/main" userId="ALEJANDRA SOFIA SIERRA OLA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535" autoAdjust="0"/>
  </p:normalViewPr>
  <p:slideViewPr>
    <p:cSldViewPr snapToGrid="0">
      <p:cViewPr varScale="1">
        <p:scale>
          <a:sx n="57" d="100"/>
          <a:sy n="57" d="100"/>
        </p:scale>
        <p:origin x="10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C15E-3F84-4871-B00F-784E0CD151C4}" type="datetimeFigureOut">
              <a:rPr lang="es-CO" smtClean="0"/>
              <a:t>6/05/2025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8ACD1-8A8A-4732-A25E-C327856BD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241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8ACD1-8A8A-4732-A25E-C327856BD67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95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herencia gen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82" y="546934"/>
            <a:ext cx="8706118" cy="55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5286777" cy="1825096"/>
          </a:xfrm>
        </p:spPr>
        <p:txBody>
          <a:bodyPr>
            <a:normAutofit/>
          </a:bodyPr>
          <a:lstStyle/>
          <a:p>
            <a:r>
              <a:rPr lang="es-CO" sz="8000" b="1" dirty="0"/>
              <a:t>Genética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Docente  Alejandra Sierra</a:t>
            </a:r>
          </a:p>
        </p:txBody>
      </p:sp>
    </p:spTree>
    <p:extLst>
      <p:ext uri="{BB962C8B-B14F-4D97-AF65-F5344CB8AC3E}">
        <p14:creationId xmlns:p14="http://schemas.microsoft.com/office/powerpoint/2010/main" val="13316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58154" y="44026"/>
            <a:ext cx="703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/>
              <a:t>Cuadros de </a:t>
            </a:r>
            <a:r>
              <a:rPr lang="es-CO" sz="5400" b="1" dirty="0" err="1"/>
              <a:t>Punnett</a:t>
            </a:r>
            <a:endParaRPr lang="es-CO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84048" y="1027947"/>
            <a:ext cx="11338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err="1"/>
              <a:t>Reginald</a:t>
            </a:r>
            <a:r>
              <a:rPr lang="es-CO" sz="2800" dirty="0"/>
              <a:t> </a:t>
            </a:r>
            <a:r>
              <a:rPr lang="es-CO" sz="2800" dirty="0" err="1"/>
              <a:t>Punnett</a:t>
            </a:r>
            <a:r>
              <a:rPr lang="es-CO" sz="2800" dirty="0"/>
              <a:t> confirmo los experimentos de Mendel y  diseño la forma sencilla de representar las posibles combinaciones de los genes para observar la descendencia después de la fecundación (genotipo).</a:t>
            </a:r>
            <a:r>
              <a:rPr lang="es-CO" dirty="0"/>
              <a:t>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71589"/>
              </p:ext>
            </p:extLst>
          </p:nvPr>
        </p:nvGraphicFramePr>
        <p:xfrm>
          <a:off x="3291837" y="3057963"/>
          <a:ext cx="4262514" cy="255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441">
                <a:tc>
                  <a:txBody>
                    <a:bodyPr/>
                    <a:lstStyle/>
                    <a:p>
                      <a:r>
                        <a:rPr lang="es-CO" dirty="0"/>
                        <a:t>          P1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668">
                <a:tc>
                  <a:txBody>
                    <a:bodyPr/>
                    <a:lstStyle/>
                    <a:p>
                      <a:pPr algn="ctr"/>
                      <a:endParaRPr lang="es-CO" b="1" dirty="0"/>
                    </a:p>
                    <a:p>
                      <a:pPr algn="ctr"/>
                      <a:r>
                        <a:rPr lang="es-CO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668">
                <a:tc>
                  <a:txBody>
                    <a:bodyPr/>
                    <a:lstStyle/>
                    <a:p>
                      <a:pPr algn="ctr"/>
                      <a:endParaRPr lang="es-CO" b="1" dirty="0"/>
                    </a:p>
                    <a:p>
                      <a:pPr algn="ctr"/>
                      <a:r>
                        <a:rPr lang="es-CO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3292431" y="3039598"/>
            <a:ext cx="1378635" cy="8299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7199290" y="4296194"/>
            <a:ext cx="1880316" cy="257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7199290" y="5202304"/>
            <a:ext cx="1880316" cy="257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9008475" y="4065361"/>
            <a:ext cx="172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Gametos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072869" y="4939655"/>
            <a:ext cx="256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Combinaciones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7068322" y="3515932"/>
            <a:ext cx="21311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9340218" y="3192766"/>
            <a:ext cx="229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Alelos dominante para color oscuro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25" y="4847321"/>
            <a:ext cx="202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Alelos recesivo para color claro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2110154" y="5228062"/>
            <a:ext cx="1659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96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9349" y="591660"/>
            <a:ext cx="11707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F1: primera generación filial                                F2: Producto del cruce de la F1.          															Segunda generación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42029"/>
              </p:ext>
            </p:extLst>
          </p:nvPr>
        </p:nvGraphicFramePr>
        <p:xfrm>
          <a:off x="239349" y="1808712"/>
          <a:ext cx="4262514" cy="264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441">
                <a:tc>
                  <a:txBody>
                    <a:bodyPr/>
                    <a:lstStyle/>
                    <a:p>
                      <a:r>
                        <a:rPr lang="es-CO" dirty="0"/>
                        <a:t>          P1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668">
                <a:tc>
                  <a:txBody>
                    <a:bodyPr/>
                    <a:lstStyle/>
                    <a:p>
                      <a:pPr algn="ctr"/>
                      <a:endParaRPr lang="es-CO" b="1" dirty="0"/>
                    </a:p>
                    <a:p>
                      <a:pPr algn="ctr"/>
                      <a:r>
                        <a:rPr lang="es-CO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668">
                <a:tc>
                  <a:txBody>
                    <a:bodyPr/>
                    <a:lstStyle/>
                    <a:p>
                      <a:pPr algn="ctr"/>
                      <a:endParaRPr lang="es-CO" b="1" dirty="0"/>
                    </a:p>
                    <a:p>
                      <a:pPr algn="ctr"/>
                      <a:r>
                        <a:rPr lang="es-CO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63629"/>
              </p:ext>
            </p:extLst>
          </p:nvPr>
        </p:nvGraphicFramePr>
        <p:xfrm>
          <a:off x="7232774" y="1808712"/>
          <a:ext cx="4262514" cy="255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441">
                <a:tc>
                  <a:txBody>
                    <a:bodyPr/>
                    <a:lstStyle/>
                    <a:p>
                      <a:r>
                        <a:rPr lang="es-CO" dirty="0"/>
                        <a:t>          P1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668">
                <a:tc>
                  <a:txBody>
                    <a:bodyPr/>
                    <a:lstStyle/>
                    <a:p>
                      <a:pPr algn="ctr"/>
                      <a:endParaRPr lang="es-CO" b="1" dirty="0"/>
                    </a:p>
                    <a:p>
                      <a:pPr algn="ctr"/>
                      <a:r>
                        <a:rPr lang="es-CO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668">
                <a:tc>
                  <a:txBody>
                    <a:bodyPr/>
                    <a:lstStyle/>
                    <a:p>
                      <a:pPr algn="ctr"/>
                      <a:endParaRPr lang="es-CO" b="1" dirty="0"/>
                    </a:p>
                    <a:p>
                      <a:pPr algn="ctr"/>
                      <a:r>
                        <a:rPr lang="es-CO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9349" y="4803820"/>
            <a:ext cx="4149771" cy="40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Genotipo			      Fenotipo</a:t>
            </a:r>
          </a:p>
        </p:txBody>
      </p:sp>
      <p:cxnSp>
        <p:nvCxnSpPr>
          <p:cNvPr id="7" name="Conector recto 6"/>
          <p:cNvCxnSpPr>
            <a:stCxn id="5" idx="0"/>
          </p:cNvCxnSpPr>
          <p:nvPr/>
        </p:nvCxnSpPr>
        <p:spPr>
          <a:xfrm flipH="1">
            <a:off x="2314234" y="4803820"/>
            <a:ext cx="1" cy="7920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7301380" y="4402594"/>
            <a:ext cx="4149771" cy="40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Genotipo			      Fenotipo</a:t>
            </a: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9351795" y="4454369"/>
            <a:ext cx="12236" cy="678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15910" y="5112913"/>
            <a:ext cx="20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4 heterocigotos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591180" y="5112913"/>
            <a:ext cx="20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4 color oscuro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749144" y="4722540"/>
            <a:ext cx="260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 homocigoto Dom.</a:t>
            </a:r>
          </a:p>
          <a:p>
            <a:r>
              <a:rPr lang="es-CO" dirty="0"/>
              <a:t>2 heterocigotos</a:t>
            </a:r>
          </a:p>
          <a:p>
            <a:r>
              <a:rPr lang="es-CO" dirty="0"/>
              <a:t>1 homocigoto Res.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364031" y="4714144"/>
            <a:ext cx="260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 color oscuro</a:t>
            </a:r>
          </a:p>
          <a:p>
            <a:r>
              <a:rPr lang="es-CO" dirty="0"/>
              <a:t>2 color oscuro</a:t>
            </a:r>
          </a:p>
          <a:p>
            <a:r>
              <a:rPr lang="es-CO" dirty="0"/>
              <a:t>1 color claro  (25%)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070022" y="4907206"/>
            <a:ext cx="87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(75%)</a:t>
            </a:r>
          </a:p>
        </p:txBody>
      </p:sp>
    </p:spTree>
    <p:extLst>
      <p:ext uri="{BB962C8B-B14F-4D97-AF65-F5344CB8AC3E}">
        <p14:creationId xmlns:p14="http://schemas.microsoft.com/office/powerpoint/2010/main" val="400300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99287"/>
              </p:ext>
            </p:extLst>
          </p:nvPr>
        </p:nvGraphicFramePr>
        <p:xfrm>
          <a:off x="1158314" y="1404736"/>
          <a:ext cx="9453092" cy="476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76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Tipo de alelo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Letra que lo</a:t>
                      </a:r>
                      <a:r>
                        <a:rPr lang="es-CO" sz="2000" baseline="0" dirty="0"/>
                        <a:t> representa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04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Guisante amarillo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Dominante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004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Guisante 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Recesivo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004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Guisante</a:t>
                      </a:r>
                      <a:r>
                        <a:rPr lang="es-CO" sz="2000" baseline="0" dirty="0"/>
                        <a:t> liso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Dominante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004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Guisante arrugado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Recesivo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004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Pelo</a:t>
                      </a:r>
                      <a:r>
                        <a:rPr lang="es-CO" sz="2000" baseline="0" dirty="0"/>
                        <a:t> color oscuro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Dominante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004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Pelo color claro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Recesivo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004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Flor de color púrpura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Dominante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00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Flor color blanco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Recesivo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h</a:t>
                      </a:r>
                      <a:endParaRPr lang="es-C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20700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12595" y="244699"/>
            <a:ext cx="1139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/>
              <a:t>Practica cruces </a:t>
            </a:r>
            <a:r>
              <a:rPr lang="es-CO" sz="5400" b="1" dirty="0" err="1"/>
              <a:t>monohíbridos</a:t>
            </a:r>
            <a:r>
              <a:rPr lang="es-CO" sz="5400" b="1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270388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69434" y="85791"/>
            <a:ext cx="12422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/>
              <a:t>Practica cruces </a:t>
            </a:r>
            <a:r>
              <a:rPr lang="es-CO" sz="5400" b="1" dirty="0" err="1"/>
              <a:t>monohíbridos</a:t>
            </a:r>
            <a:r>
              <a:rPr lang="es-CO" sz="5400" b="1" dirty="0"/>
              <a:t>….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1CCCD32D-DA68-9957-05AD-0568C9A4B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77057"/>
              </p:ext>
            </p:extLst>
          </p:nvPr>
        </p:nvGraphicFramePr>
        <p:xfrm>
          <a:off x="131208" y="1490778"/>
          <a:ext cx="3570999" cy="2263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333">
                  <a:extLst>
                    <a:ext uri="{9D8B030D-6E8A-4147-A177-3AD203B41FA5}">
                      <a16:colId xmlns:a16="http://schemas.microsoft.com/office/drawing/2014/main" val="2230077144"/>
                    </a:ext>
                  </a:extLst>
                </a:gridCol>
                <a:gridCol w="1190333">
                  <a:extLst>
                    <a:ext uri="{9D8B030D-6E8A-4147-A177-3AD203B41FA5}">
                      <a16:colId xmlns:a16="http://schemas.microsoft.com/office/drawing/2014/main" val="2994330285"/>
                    </a:ext>
                  </a:extLst>
                </a:gridCol>
                <a:gridCol w="1190333">
                  <a:extLst>
                    <a:ext uri="{9D8B030D-6E8A-4147-A177-3AD203B41FA5}">
                      <a16:colId xmlns:a16="http://schemas.microsoft.com/office/drawing/2014/main" val="1319493654"/>
                    </a:ext>
                  </a:extLst>
                </a:gridCol>
              </a:tblGrid>
              <a:tr h="75434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A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a</a:t>
                      </a:r>
                      <a:endParaRPr lang="es-CO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61636"/>
                  </a:ext>
                </a:extLst>
              </a:tr>
              <a:tr h="754343">
                <a:tc>
                  <a:txBody>
                    <a:bodyPr/>
                    <a:lstStyle/>
                    <a:p>
                      <a:pPr algn="ctr"/>
                      <a:r>
                        <a:rPr lang="es-CO" sz="25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1506"/>
                  </a:ext>
                </a:extLst>
              </a:tr>
              <a:tr h="754343">
                <a:tc>
                  <a:txBody>
                    <a:bodyPr/>
                    <a:lstStyle/>
                    <a:p>
                      <a:pPr algn="ctr"/>
                      <a:r>
                        <a:rPr lang="es-CO" sz="25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5788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7A5ABA0-BBBF-CA1E-24C4-97C25C0B2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60151"/>
              </p:ext>
            </p:extLst>
          </p:nvPr>
        </p:nvGraphicFramePr>
        <p:xfrm>
          <a:off x="3977672" y="1450353"/>
          <a:ext cx="3570999" cy="230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333">
                  <a:extLst>
                    <a:ext uri="{9D8B030D-6E8A-4147-A177-3AD203B41FA5}">
                      <a16:colId xmlns:a16="http://schemas.microsoft.com/office/drawing/2014/main" val="2230077144"/>
                    </a:ext>
                  </a:extLst>
                </a:gridCol>
                <a:gridCol w="1190333">
                  <a:extLst>
                    <a:ext uri="{9D8B030D-6E8A-4147-A177-3AD203B41FA5}">
                      <a16:colId xmlns:a16="http://schemas.microsoft.com/office/drawing/2014/main" val="2994330285"/>
                    </a:ext>
                  </a:extLst>
                </a:gridCol>
                <a:gridCol w="1190333">
                  <a:extLst>
                    <a:ext uri="{9D8B030D-6E8A-4147-A177-3AD203B41FA5}">
                      <a16:colId xmlns:a16="http://schemas.microsoft.com/office/drawing/2014/main" val="1319493654"/>
                    </a:ext>
                  </a:extLst>
                </a:gridCol>
              </a:tblGrid>
              <a:tr h="75906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</a:t>
                      </a:r>
                      <a:endParaRPr lang="es-C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</a:t>
                      </a:r>
                      <a:endParaRPr lang="es-CO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61636"/>
                  </a:ext>
                </a:extLst>
              </a:tr>
              <a:tr h="772193"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/>
                        <a:t>H</a:t>
                      </a:r>
                      <a:endParaRPr lang="es-CO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1506"/>
                  </a:ext>
                </a:extLst>
              </a:tr>
              <a:tr h="772193"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/>
                        <a:t>h</a:t>
                      </a:r>
                      <a:endParaRPr lang="es-CO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5788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06D05B1-4684-6565-4390-B942E87390AB}"/>
              </a:ext>
            </a:extLst>
          </p:cNvPr>
          <p:cNvSpPr txBox="1"/>
          <p:nvPr/>
        </p:nvSpPr>
        <p:spPr>
          <a:xfrm>
            <a:off x="0" y="4108009"/>
            <a:ext cx="4835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/>
              <a:t>Genotipo    Fenotipo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6434C2-F23A-02DD-2EF3-9352626349D0}"/>
              </a:ext>
            </a:extLst>
          </p:cNvPr>
          <p:cNvSpPr txBox="1"/>
          <p:nvPr/>
        </p:nvSpPr>
        <p:spPr>
          <a:xfrm>
            <a:off x="4153549" y="4108009"/>
            <a:ext cx="4835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/>
              <a:t>Genotipo     Fenotipo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31C9AAC-AC3D-4B98-A1C8-A919BF19C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84749"/>
              </p:ext>
            </p:extLst>
          </p:nvPr>
        </p:nvGraphicFramePr>
        <p:xfrm>
          <a:off x="7961265" y="1494263"/>
          <a:ext cx="3702912" cy="226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304">
                  <a:extLst>
                    <a:ext uri="{9D8B030D-6E8A-4147-A177-3AD203B41FA5}">
                      <a16:colId xmlns:a16="http://schemas.microsoft.com/office/drawing/2014/main" val="2230077144"/>
                    </a:ext>
                  </a:extLst>
                </a:gridCol>
                <a:gridCol w="1234304">
                  <a:extLst>
                    <a:ext uri="{9D8B030D-6E8A-4147-A177-3AD203B41FA5}">
                      <a16:colId xmlns:a16="http://schemas.microsoft.com/office/drawing/2014/main" val="2994330285"/>
                    </a:ext>
                  </a:extLst>
                </a:gridCol>
                <a:gridCol w="1234304">
                  <a:extLst>
                    <a:ext uri="{9D8B030D-6E8A-4147-A177-3AD203B41FA5}">
                      <a16:colId xmlns:a16="http://schemas.microsoft.com/office/drawing/2014/main" val="1319493654"/>
                    </a:ext>
                  </a:extLst>
                </a:gridCol>
              </a:tblGrid>
              <a:tr h="745746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</a:t>
                      </a:r>
                      <a:endParaRPr lang="es-C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</a:t>
                      </a:r>
                      <a:endParaRPr lang="es-CO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61636"/>
                  </a:ext>
                </a:extLst>
              </a:tr>
              <a:tr h="758641"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/>
                        <a:t>g</a:t>
                      </a:r>
                      <a:endParaRPr lang="es-CO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1506"/>
                  </a:ext>
                </a:extLst>
              </a:tr>
              <a:tr h="758641"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/>
                        <a:t>g</a:t>
                      </a:r>
                      <a:endParaRPr lang="es-CO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5788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086BF2F-E093-438C-97B7-3772F14A42B9}"/>
              </a:ext>
            </a:extLst>
          </p:cNvPr>
          <p:cNvSpPr txBox="1"/>
          <p:nvPr/>
        </p:nvSpPr>
        <p:spPr>
          <a:xfrm>
            <a:off x="8175422" y="4147993"/>
            <a:ext cx="4835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/>
              <a:t>Genotipo     Fenotipo</a:t>
            </a:r>
          </a:p>
        </p:txBody>
      </p:sp>
    </p:spTree>
    <p:extLst>
      <p:ext uri="{BB962C8B-B14F-4D97-AF65-F5344CB8AC3E}">
        <p14:creationId xmlns:p14="http://schemas.microsoft.com/office/powerpoint/2010/main" val="12510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915955" y="274976"/>
            <a:ext cx="4590245" cy="88412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/>
              <a:t>Leyes de mendel</a:t>
            </a:r>
            <a:endParaRPr lang="es-CO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9495"/>
              </p:ext>
            </p:extLst>
          </p:nvPr>
        </p:nvGraphicFramePr>
        <p:xfrm>
          <a:off x="463637" y="1043188"/>
          <a:ext cx="1117886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6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2723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1ª Ley</a:t>
                      </a:r>
                    </a:p>
                    <a:p>
                      <a:pPr algn="ctr"/>
                      <a:r>
                        <a:rPr lang="es-CO" sz="2400" dirty="0"/>
                        <a:t>Uniformidad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2ª Ley</a:t>
                      </a:r>
                    </a:p>
                    <a:p>
                      <a:pPr algn="ctr"/>
                      <a:r>
                        <a:rPr lang="es-CO" sz="2400" dirty="0"/>
                        <a:t>Segregación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3ª Ley</a:t>
                      </a:r>
                    </a:p>
                    <a:p>
                      <a:pPr algn="ctr"/>
                      <a:r>
                        <a:rPr lang="es-CO" sz="2400" dirty="0"/>
                        <a:t>Distribución</a:t>
                      </a:r>
                      <a:r>
                        <a:rPr lang="es-CO" sz="2400" baseline="0" dirty="0"/>
                        <a:t> independiente de caracteres</a:t>
                      </a:r>
                      <a:endParaRPr lang="es-C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sz="2400" dirty="0"/>
                        <a:t>Cuando se cruzan organismos</a:t>
                      </a:r>
                      <a:r>
                        <a:rPr lang="es-CO" sz="2400" baseline="0" dirty="0"/>
                        <a:t> con características puras, como por ejemplo flores púrpura (</a:t>
                      </a:r>
                      <a:r>
                        <a:rPr lang="es-CO" sz="2400" b="1" baseline="0" dirty="0"/>
                        <a:t>AA</a:t>
                      </a:r>
                      <a:r>
                        <a:rPr lang="es-CO" sz="2400" baseline="0" dirty="0"/>
                        <a:t>) con flores blancas (</a:t>
                      </a:r>
                      <a:r>
                        <a:rPr lang="es-CO" sz="2400" b="1" baseline="0" dirty="0" err="1"/>
                        <a:t>aa</a:t>
                      </a:r>
                      <a:r>
                        <a:rPr lang="es-CO" sz="2400" baseline="0" dirty="0"/>
                        <a:t>), la F1 es 100% flores púrpuras. Se expresa en más individuos el genotipo dominante.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2400" dirty="0"/>
                        <a:t>En cada mezcla de alelos,</a:t>
                      </a:r>
                      <a:r>
                        <a:rPr lang="es-CO" sz="2400" baseline="0" dirty="0"/>
                        <a:t> los padres segregan o aportan un alelo cada uno. Por ejemplo al cruzar líneas puras los hijos son heterocigotos </a:t>
                      </a:r>
                      <a:r>
                        <a:rPr lang="es-CO" sz="2400" b="1" baseline="0" dirty="0" err="1"/>
                        <a:t>Aa</a:t>
                      </a:r>
                      <a:r>
                        <a:rPr lang="es-CO" sz="2400" baseline="0" dirty="0"/>
                        <a:t> y cada alelo pertenece a uno de los padres.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2400" dirty="0"/>
                        <a:t>Cuando se cruzan los individuos</a:t>
                      </a:r>
                      <a:r>
                        <a:rPr lang="es-CO" sz="2400" baseline="0" dirty="0"/>
                        <a:t> de la primera generación de dos características (</a:t>
                      </a:r>
                      <a:r>
                        <a:rPr lang="es-CO" sz="2400" baseline="0" dirty="0" err="1"/>
                        <a:t>AaBb</a:t>
                      </a:r>
                      <a:r>
                        <a:rPr lang="es-CO" sz="2400" baseline="0" dirty="0"/>
                        <a:t>) se obtienen gametos AB, Ab, </a:t>
                      </a:r>
                      <a:r>
                        <a:rPr lang="es-CO" sz="2400" baseline="0" dirty="0" err="1"/>
                        <a:t>aB</a:t>
                      </a:r>
                      <a:r>
                        <a:rPr lang="es-CO" sz="2400" baseline="0" dirty="0"/>
                        <a:t> y ab.</a:t>
                      </a:r>
                      <a:endParaRPr lang="es-C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9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915955" y="274976"/>
            <a:ext cx="4590245" cy="88412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/>
              <a:t>Leyes de mendel</a:t>
            </a:r>
            <a:endParaRPr lang="es-CO" b="1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AD06C95-8FD3-41B7-B304-0FD361D2B268}"/>
              </a:ext>
            </a:extLst>
          </p:cNvPr>
          <p:cNvGrpSpPr/>
          <p:nvPr/>
        </p:nvGrpSpPr>
        <p:grpSpPr>
          <a:xfrm>
            <a:off x="208620" y="1494666"/>
            <a:ext cx="11774760" cy="5037225"/>
            <a:chOff x="208620" y="1494666"/>
            <a:chExt cx="11774760" cy="503722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25ABD36-A3BF-445F-BC67-DCECF99AF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329" b="9076"/>
            <a:stretch/>
          </p:blipFill>
          <p:spPr>
            <a:xfrm>
              <a:off x="208620" y="1494666"/>
              <a:ext cx="11774760" cy="5037225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EA3BC57-8F2E-46D9-8BA1-80F94882217C}"/>
                </a:ext>
              </a:extLst>
            </p:cNvPr>
            <p:cNvGrpSpPr/>
            <p:nvPr/>
          </p:nvGrpSpPr>
          <p:grpSpPr>
            <a:xfrm>
              <a:off x="11171663" y="3836020"/>
              <a:ext cx="669073" cy="369332"/>
              <a:chOff x="11171663" y="3836020"/>
              <a:chExt cx="669073" cy="369332"/>
            </a:xfrm>
          </p:grpSpPr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C428B38-0097-404E-8595-45E41BFE3246}"/>
                  </a:ext>
                </a:extLst>
              </p:cNvPr>
              <p:cNvSpPr txBox="1"/>
              <p:nvPr/>
            </p:nvSpPr>
            <p:spPr>
              <a:xfrm>
                <a:off x="11218127" y="3836020"/>
                <a:ext cx="423746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s-CO" dirty="0"/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8AF9ED6-EB1A-477F-90B5-E105B306E16E}"/>
                  </a:ext>
                </a:extLst>
              </p:cNvPr>
              <p:cNvSpPr txBox="1"/>
              <p:nvPr/>
            </p:nvSpPr>
            <p:spPr>
              <a:xfrm>
                <a:off x="11171663" y="3889881"/>
                <a:ext cx="66907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100" b="1" dirty="0" err="1">
                    <a:solidFill>
                      <a:schemeClr val="bg1"/>
                    </a:solidFill>
                  </a:rPr>
                  <a:t>aaBb</a:t>
                </a:r>
                <a:endParaRPr lang="es-CO" sz="11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4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2595" y="244699"/>
            <a:ext cx="1139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/>
              <a:t>             Cruces dihíbridos….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72D33F-887E-4BDA-8CBF-AFF6BA76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438"/>
            <a:ext cx="12192000" cy="40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A8E8E50-5C1F-4297-A187-908B4EBC7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48187"/>
              </p:ext>
            </p:extLst>
          </p:nvPr>
        </p:nvGraphicFramePr>
        <p:xfrm>
          <a:off x="2032000" y="1790183"/>
          <a:ext cx="8128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2843579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063519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999011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8505169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94827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</a:t>
                      </a:r>
                      <a:endParaRPr lang="es-CO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1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Arar</a:t>
                      </a:r>
                      <a:endParaRPr lang="es-CO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1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Arar</a:t>
                      </a:r>
                      <a:endParaRPr lang="es-CO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7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374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 err="1"/>
                        <a:t>araR</a:t>
                      </a:r>
                      <a:endParaRPr lang="es-CO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b="1" dirty="0"/>
                        <a:t>arar</a:t>
                      </a:r>
                      <a:endParaRPr lang="es-CO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693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5B7B068-8178-428D-927D-52BF95F4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685800" y="3964516"/>
            <a:ext cx="10820400" cy="821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dirty="0">
                <a:latin typeface="+mj-lt"/>
                <a:ea typeface="+mj-ea"/>
                <a:cs typeface="+mj-cs"/>
              </a:rPr>
              <a:t>GENÉTICA NO MENDELIANA</a:t>
            </a:r>
          </a:p>
        </p:txBody>
      </p:sp>
      <p:pic>
        <p:nvPicPr>
          <p:cNvPr id="2050" name="Picture 2" descr="Hetereocromia u ojos de distinto color - Institut Català de Retina">
            <a:extLst>
              <a:ext uri="{FF2B5EF4-FFF2-40B4-BE49-F238E27FC236}">
                <a16:creationId xmlns:a16="http://schemas.microsoft.com/office/drawing/2014/main" id="{36E12BBD-8952-802D-07BE-9EF97B4E6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 r="1" b="12880"/>
          <a:stretch/>
        </p:blipFill>
        <p:spPr bwMode="auto">
          <a:xfrm>
            <a:off x="551098" y="154692"/>
            <a:ext cx="10820290" cy="34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56365" y="0"/>
            <a:ext cx="81227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500" b="1" dirty="0"/>
              <a:t>Excepciones a las leyes de Mendel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2707" y="707886"/>
            <a:ext cx="53318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CODOMINANCIA:</a:t>
            </a:r>
          </a:p>
          <a:p>
            <a:pPr algn="just"/>
            <a:r>
              <a:rPr lang="es-CO" dirty="0"/>
              <a:t>Se presenta cuando en un individuo heterocigoto se expresan las dos características de los alelos, al mismo tiempo. </a:t>
            </a:r>
          </a:p>
          <a:p>
            <a:pPr algn="just"/>
            <a:r>
              <a:rPr lang="es-CO" dirty="0"/>
              <a:t>Por ejemplo, lo que sucede con las flores llamadas achiras: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Los homocigotos presentan flores amarillas (BB) y flores rojas (</a:t>
            </a:r>
            <a:r>
              <a:rPr lang="es-CO" dirty="0" err="1"/>
              <a:t>bb</a:t>
            </a:r>
            <a:r>
              <a:rPr lang="es-CO" dirty="0"/>
              <a:t>)</a:t>
            </a:r>
          </a:p>
          <a:p>
            <a:pPr algn="just"/>
            <a:r>
              <a:rPr lang="es-CO" dirty="0"/>
              <a:t>Los heterocigotos presentan flores amarillas con manchas rojas (</a:t>
            </a:r>
            <a:r>
              <a:rPr lang="es-CO" dirty="0" err="1"/>
              <a:t>Bb</a:t>
            </a:r>
            <a:r>
              <a:rPr lang="es-CO" dirty="0"/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6" y="3847207"/>
            <a:ext cx="4855334" cy="27788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26350" y="675821"/>
            <a:ext cx="4919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DOMINANCIA INCOMPLETA:</a:t>
            </a:r>
          </a:p>
          <a:p>
            <a:pPr algn="just"/>
            <a:r>
              <a:rPr lang="es-CO" dirty="0"/>
              <a:t>Se presenta cuando el individuo heterocigoto es una mezcla exacta de las dos características de los alelos que tiene.</a:t>
            </a:r>
          </a:p>
          <a:p>
            <a:pPr algn="just"/>
            <a:r>
              <a:rPr lang="es-CO" dirty="0"/>
              <a:t>Por ejemplo, lo que sucede con los claveles: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Los homocigotos Rojos (DD) se unen con los homocigotos blancos (</a:t>
            </a:r>
            <a:r>
              <a:rPr lang="es-CO" dirty="0" err="1"/>
              <a:t>dd</a:t>
            </a:r>
            <a:r>
              <a:rPr lang="es-CO" dirty="0"/>
              <a:t>) y el resultado son heterocigotos (</a:t>
            </a:r>
            <a:r>
              <a:rPr lang="es-CO" dirty="0" err="1"/>
              <a:t>Dd</a:t>
            </a:r>
            <a:r>
              <a:rPr lang="es-CO" dirty="0"/>
              <a:t>) de color rosado.</a:t>
            </a:r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10" y="3847207"/>
            <a:ext cx="4713667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8779" y="1905506"/>
            <a:ext cx="9761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Es la ciencia que se especializa en los </a:t>
            </a:r>
            <a:r>
              <a:rPr lang="es-CO" sz="3200" b="1" u="sng" dirty="0"/>
              <a:t>genes y  los mecanismos que regulan la transmisión de características que se heredan</a:t>
            </a:r>
            <a:r>
              <a:rPr lang="es-CO" sz="3200" dirty="0"/>
              <a:t>, tales como   patrones físicos o estructurales, metabólicos o funcionales y condiciones específicas (enfermedades).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96000" y="510639"/>
            <a:ext cx="5203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/>
              <a:t>La Genética</a:t>
            </a:r>
          </a:p>
        </p:txBody>
      </p:sp>
    </p:spTree>
    <p:extLst>
      <p:ext uri="{BB962C8B-B14F-4D97-AF65-F5344CB8AC3E}">
        <p14:creationId xmlns:p14="http://schemas.microsoft.com/office/powerpoint/2010/main" val="30432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2186" y="147186"/>
            <a:ext cx="314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HERENCIA POLIGÉNICA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549717" y="3865"/>
            <a:ext cx="312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ALELOS MÚLTIPLES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2748" y="1347515"/>
            <a:ext cx="4893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Aquella que se produce por la acción de varios genes y  factores ambientales: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Altura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Peso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Color de piel</a:t>
            </a:r>
          </a:p>
        </p:txBody>
      </p:sp>
      <p:pic>
        <p:nvPicPr>
          <p:cNvPr id="1026" name="Picture 2" descr="Resultado de imagen para tono de p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" y="3655839"/>
            <a:ext cx="5791916" cy="32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212277" y="1204194"/>
            <a:ext cx="5626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Herencia en la que más de dos alelos determinan una característica. </a:t>
            </a:r>
          </a:p>
          <a:p>
            <a:pPr algn="just"/>
            <a:r>
              <a:rPr lang="es-CO" sz="2400" dirty="0"/>
              <a:t>El caso más conocido es el de los grupos sanguíneos del sistema ABO (descubierto por Landsteiner, 1901)</a:t>
            </a:r>
          </a:p>
        </p:txBody>
      </p:sp>
      <p:pic>
        <p:nvPicPr>
          <p:cNvPr id="1028" name="Picture 4" descr="Resultado de imagen para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16" y="3626839"/>
            <a:ext cx="5626975" cy="32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tipos sanguine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29" y="0"/>
            <a:ext cx="12370130" cy="68580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315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393"/>
            <a:ext cx="6865034" cy="47408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41342" y="365760"/>
            <a:ext cx="876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Genética de grupos sanguíneos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96905"/>
              </p:ext>
            </p:extLst>
          </p:nvPr>
        </p:nvGraphicFramePr>
        <p:xfrm>
          <a:off x="7385539" y="3002278"/>
          <a:ext cx="427657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Factor 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Alelos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/>
                        <a:t>Dd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/>
                        <a:t>dd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1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72755" y="296214"/>
            <a:ext cx="649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Herencia ligada al sexo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65939" y="1004100"/>
            <a:ext cx="528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Son aquellas características  y enfermedades  determinadas por alguno de los cromosomas sexuales </a:t>
            </a:r>
            <a:r>
              <a:rPr lang="es-CO" b="1" dirty="0"/>
              <a:t>X</a:t>
            </a:r>
            <a:r>
              <a:rPr lang="es-CO" dirty="0"/>
              <a:t> o </a:t>
            </a:r>
            <a:r>
              <a:rPr lang="es-CO" b="1" dirty="0"/>
              <a:t>Y.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7425" y="2288039"/>
            <a:ext cx="5525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Cromosoma X</a:t>
            </a:r>
          </a:p>
          <a:p>
            <a:pPr algn="just"/>
            <a:r>
              <a:rPr lang="es-CO" sz="2400" dirty="0"/>
              <a:t>Enfermedades ligadas al cromosoma X.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b="1" dirty="0"/>
              <a:t>Daltonismo: </a:t>
            </a:r>
            <a:r>
              <a:rPr lang="es-CO" sz="2400" dirty="0"/>
              <a:t>(</a:t>
            </a:r>
            <a:r>
              <a:rPr lang="es-CO" sz="2400" b="1" dirty="0"/>
              <a:t>d</a:t>
            </a:r>
            <a:r>
              <a:rPr lang="es-CO" sz="2400" dirty="0"/>
              <a:t>) La persona no diferencia los colores rojo y verde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b="1" dirty="0"/>
              <a:t>Hemofilia: </a:t>
            </a:r>
            <a:r>
              <a:rPr lang="es-CO" sz="2400" dirty="0"/>
              <a:t>(</a:t>
            </a:r>
            <a:r>
              <a:rPr lang="es-CO" sz="2400" b="1" dirty="0"/>
              <a:t>h</a:t>
            </a:r>
            <a:r>
              <a:rPr lang="es-CO" sz="2400" dirty="0"/>
              <a:t>) la persona tiene problemas de coagulación.</a:t>
            </a:r>
          </a:p>
          <a:p>
            <a:endParaRPr lang="es-CO" sz="2400" dirty="0"/>
          </a:p>
        </p:txBody>
      </p:sp>
      <p:pic>
        <p:nvPicPr>
          <p:cNvPr id="1026" name="Picture 2" descr="Resultado de imagen para test ishih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138" y="1927430"/>
            <a:ext cx="3132944" cy="30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2" y="3766006"/>
            <a:ext cx="3241676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01013"/>
              </p:ext>
            </p:extLst>
          </p:nvPr>
        </p:nvGraphicFramePr>
        <p:xfrm>
          <a:off x="244129" y="981896"/>
          <a:ext cx="11346189" cy="406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549">
                <a:tc>
                  <a:txBody>
                    <a:bodyPr/>
                    <a:lstStyle/>
                    <a:p>
                      <a:endParaRPr lang="es-CO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dirty="0"/>
                        <a:t>Mujer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dirty="0"/>
                        <a:t>Hombre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75">
                <a:tc>
                  <a:txBody>
                    <a:bodyPr/>
                    <a:lstStyle/>
                    <a:p>
                      <a:r>
                        <a:rPr lang="es-CO" sz="3600" dirty="0"/>
                        <a:t>San@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 </a:t>
                      </a:r>
                      <a:r>
                        <a:rPr lang="es-CO" sz="4800" dirty="0" err="1"/>
                        <a:t>X</a:t>
                      </a:r>
                      <a:endParaRPr lang="es-CO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549">
                <a:tc>
                  <a:txBody>
                    <a:bodyPr/>
                    <a:lstStyle/>
                    <a:p>
                      <a:r>
                        <a:rPr lang="es-CO" sz="3600" dirty="0"/>
                        <a:t>Portador@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549">
                <a:tc>
                  <a:txBody>
                    <a:bodyPr/>
                    <a:lstStyle/>
                    <a:p>
                      <a:r>
                        <a:rPr lang="es-CO" sz="3600" dirty="0" err="1"/>
                        <a:t>Enferm</a:t>
                      </a:r>
                      <a:r>
                        <a:rPr lang="es-CO" sz="3600" dirty="0"/>
                        <a:t>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732997" y="3059668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32998" y="4148497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549832" y="4148497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363769" y="4148497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4202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85645" y="3245476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885644" y="4219749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51068" y="4219749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58771" y="4219749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9FC76F-55E1-1DD3-AB23-837603508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37101"/>
              </p:ext>
            </p:extLst>
          </p:nvPr>
        </p:nvGraphicFramePr>
        <p:xfrm>
          <a:off x="244129" y="981896"/>
          <a:ext cx="11346189" cy="406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549">
                <a:tc>
                  <a:txBody>
                    <a:bodyPr/>
                    <a:lstStyle/>
                    <a:p>
                      <a:endParaRPr lang="es-CO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dirty="0"/>
                        <a:t>Mujer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dirty="0"/>
                        <a:t>Hombre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75">
                <a:tc>
                  <a:txBody>
                    <a:bodyPr/>
                    <a:lstStyle/>
                    <a:p>
                      <a:r>
                        <a:rPr lang="es-CO" sz="3600" dirty="0"/>
                        <a:t>San@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 </a:t>
                      </a:r>
                      <a:r>
                        <a:rPr lang="es-CO" sz="4800" dirty="0" err="1"/>
                        <a:t>X</a:t>
                      </a:r>
                      <a:endParaRPr lang="es-CO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549">
                <a:tc>
                  <a:txBody>
                    <a:bodyPr/>
                    <a:lstStyle/>
                    <a:p>
                      <a:r>
                        <a:rPr lang="es-CO" sz="3600" dirty="0"/>
                        <a:t>Portador@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549">
                <a:tc>
                  <a:txBody>
                    <a:bodyPr/>
                    <a:lstStyle/>
                    <a:p>
                      <a:r>
                        <a:rPr lang="es-CO" sz="3600" dirty="0" err="1"/>
                        <a:t>Enferm</a:t>
                      </a:r>
                      <a:r>
                        <a:rPr lang="es-CO" sz="3600" dirty="0"/>
                        <a:t>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X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0D9C827-C41F-EA24-E1C4-3BC290FE5701}"/>
              </a:ext>
            </a:extLst>
          </p:cNvPr>
          <p:cNvSpPr txBox="1"/>
          <p:nvPr/>
        </p:nvSpPr>
        <p:spPr>
          <a:xfrm>
            <a:off x="5732997" y="3059668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F6BDB8-798C-1EB5-B857-F7DA53F9850C}"/>
              </a:ext>
            </a:extLst>
          </p:cNvPr>
          <p:cNvSpPr txBox="1"/>
          <p:nvPr/>
        </p:nvSpPr>
        <p:spPr>
          <a:xfrm>
            <a:off x="5732996" y="4148497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F5FF71-2A99-1770-47B2-03DAC6503D11}"/>
              </a:ext>
            </a:extLst>
          </p:cNvPr>
          <p:cNvSpPr txBox="1"/>
          <p:nvPr/>
        </p:nvSpPr>
        <p:spPr>
          <a:xfrm>
            <a:off x="6359419" y="4148497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5B1BB6-ED1A-61C9-1923-9260E0DA8AD4}"/>
              </a:ext>
            </a:extLst>
          </p:cNvPr>
          <p:cNvSpPr txBox="1"/>
          <p:nvPr/>
        </p:nvSpPr>
        <p:spPr>
          <a:xfrm>
            <a:off x="9495495" y="4023206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148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85645" y="3245476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885644" y="4219749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51068" y="4219749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58771" y="4219749"/>
            <a:ext cx="3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026" name="Picture 2" descr="Hacer Historia: La herencia hemofílica de la reina Victoria">
            <a:extLst>
              <a:ext uri="{FF2B5EF4-FFF2-40B4-BE49-F238E27FC236}">
                <a16:creationId xmlns:a16="http://schemas.microsoft.com/office/drawing/2014/main" id="{085415D7-3A62-8D53-6540-C3A67F85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200025"/>
            <a:ext cx="11222182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Resultado de imagen para cromoso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550794" y="386366"/>
            <a:ext cx="556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IDEAS DE HERENCIA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3000778" y="2981224"/>
            <a:ext cx="4479821" cy="2378781"/>
            <a:chOff x="0" y="1338172"/>
            <a:chExt cx="4262907" cy="1613278"/>
          </a:xfrm>
        </p:grpSpPr>
        <p:pic>
          <p:nvPicPr>
            <p:cNvPr id="2052" name="Picture 4" descr="Resultado de imagen para ovulo"/>
            <p:cNvPicPr>
              <a:picLocks noChangeAspect="1" noChangeArrowheads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8172"/>
              <a:ext cx="2203315" cy="1613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o 12"/>
            <p:cNvGrpSpPr/>
            <p:nvPr/>
          </p:nvGrpSpPr>
          <p:grpSpPr>
            <a:xfrm>
              <a:off x="682581" y="1338172"/>
              <a:ext cx="3580326" cy="1611356"/>
              <a:chOff x="682581" y="1338172"/>
              <a:chExt cx="3580326" cy="1611356"/>
            </a:xfrm>
          </p:grpSpPr>
          <p:pic>
            <p:nvPicPr>
              <p:cNvPr id="2050" name="Picture 2" descr="Resultado de imagen para espermatozoide"/>
              <p:cNvPicPr>
                <a:picLocks noChangeAspect="1" noChangeArrowheads="1"/>
              </p:cNvPicPr>
              <p:nvPr/>
            </p:nvPicPr>
            <p:blipFill>
              <a:blip r:embed="rId5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315" y="1338172"/>
                <a:ext cx="2059592" cy="1611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CuadroTexto 1"/>
              <p:cNvSpPr txBox="1"/>
              <p:nvPr/>
            </p:nvSpPr>
            <p:spPr>
              <a:xfrm>
                <a:off x="682581" y="1481070"/>
                <a:ext cx="2817854" cy="1189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3600" b="1" dirty="0"/>
                  <a:t>Espermistas y ovistas</a:t>
                </a:r>
              </a:p>
              <a:p>
                <a:pPr algn="ctr"/>
                <a:r>
                  <a:rPr lang="es-CO" sz="3600" dirty="0"/>
                  <a:t>    </a:t>
                </a:r>
                <a:r>
                  <a:rPr lang="es-CO" sz="3600" b="1" dirty="0"/>
                  <a:t>S. XVIII</a:t>
                </a:r>
              </a:p>
            </p:txBody>
          </p:sp>
        </p:grpSp>
      </p:grpSp>
      <p:grpSp>
        <p:nvGrpSpPr>
          <p:cNvPr id="17" name="Grupo 16"/>
          <p:cNvGrpSpPr/>
          <p:nvPr/>
        </p:nvGrpSpPr>
        <p:grpSpPr>
          <a:xfrm>
            <a:off x="40845" y="506806"/>
            <a:ext cx="3953814" cy="2340779"/>
            <a:chOff x="626035" y="954538"/>
            <a:chExt cx="3025507" cy="1527893"/>
          </a:xfrm>
        </p:grpSpPr>
        <p:pic>
          <p:nvPicPr>
            <p:cNvPr id="2056" name="Picture 8" descr="Resultado de imagen para sangre"/>
            <p:cNvPicPr>
              <a:picLocks noChangeAspect="1" noChangeArrowheads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35" y="954538"/>
              <a:ext cx="3025507" cy="1527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>
              <a:off x="683476" y="1043887"/>
              <a:ext cx="2910625" cy="1024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/>
                <a:t>SEMEN MASCULINO Y FEMENINO ORIGINAN HUMANOS.</a:t>
              </a:r>
            </a:p>
            <a:p>
              <a:pPr algn="ctr"/>
              <a:r>
                <a:rPr lang="es-CO" sz="2400" b="1" dirty="0"/>
                <a:t>350 </a:t>
              </a:r>
              <a:r>
                <a:rPr lang="es-CO" sz="2400" b="1" dirty="0" err="1"/>
                <a:t>a.c</a:t>
              </a:r>
              <a:endParaRPr lang="es-CO" sz="2400" b="1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7480599" y="4262919"/>
            <a:ext cx="4393722" cy="2363775"/>
            <a:chOff x="7480599" y="4262919"/>
            <a:chExt cx="4393722" cy="2363775"/>
          </a:xfrm>
        </p:grpSpPr>
        <p:pic>
          <p:nvPicPr>
            <p:cNvPr id="2058" name="Picture 10" descr="Resultado de imagen para gato gris"/>
            <p:cNvPicPr>
              <a:picLocks noChangeAspect="1" noChangeArrowheads="1"/>
            </p:cNvPicPr>
            <p:nvPr/>
          </p:nvPicPr>
          <p:blipFill>
            <a:blip r:embed="rId7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599" y="4262919"/>
              <a:ext cx="4393722" cy="236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/>
            <p:cNvSpPr txBox="1"/>
            <p:nvPr/>
          </p:nvSpPr>
          <p:spPr>
            <a:xfrm>
              <a:off x="7777826" y="4752308"/>
              <a:ext cx="37992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/>
                <a:t>Mezcla de óvulos y espermatozoides</a:t>
              </a:r>
              <a:r>
                <a:rPr lang="es-CO" sz="2800" dirty="0"/>
                <a:t>.</a:t>
              </a:r>
            </a:p>
            <a:p>
              <a:pPr algn="ctr"/>
              <a:r>
                <a:rPr lang="es-CO" sz="2800" b="1" dirty="0"/>
                <a:t>S. XIX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2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070835" y="2120404"/>
            <a:ext cx="4400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GENÉTICA MENDELIANA</a:t>
            </a:r>
          </a:p>
        </p:txBody>
      </p:sp>
      <p:pic>
        <p:nvPicPr>
          <p:cNvPr id="4" name="Picture 2" descr="Resultado de imagen para mendel caricatura">
            <a:extLst>
              <a:ext uri="{FF2B5EF4-FFF2-40B4-BE49-F238E27FC236}">
                <a16:creationId xmlns:a16="http://schemas.microsoft.com/office/drawing/2014/main" id="{7CC96DC8-C50D-E42D-E09B-4152763E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4" y="261256"/>
            <a:ext cx="5708074" cy="63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90152"/>
            <a:ext cx="6748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/>
              <a:t>Gregorio Mendel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4696" y="1519434"/>
            <a:ext cx="11562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3000" dirty="0"/>
              <a:t>Fue un monje austriaco considerado el padre de la genética desde 1886.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3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3000" dirty="0"/>
              <a:t>Observo y experimento con los guisantes porque el ciclo de vida es corto, su descendencia es numerosa,  sus flores son femeninas o masculinas y se pueden mezclar.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3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3000" dirty="0"/>
              <a:t>Realizó cruces entre plantas para observar las características de las flores y de las semillas de guisantes.</a:t>
            </a:r>
          </a:p>
        </p:txBody>
      </p:sp>
    </p:spTree>
    <p:extLst>
      <p:ext uri="{BB962C8B-B14F-4D97-AF65-F5344CB8AC3E}">
        <p14:creationId xmlns:p14="http://schemas.microsoft.com/office/powerpoint/2010/main" val="7939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64" y="414143"/>
            <a:ext cx="4635333" cy="58204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9763" y="414143"/>
            <a:ext cx="5220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500" b="1" dirty="0"/>
              <a:t>Fenotipos que observó Mendel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9763" y="2305614"/>
            <a:ext cx="5512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800" b="1" dirty="0"/>
              <a:t>Guisantes</a:t>
            </a:r>
            <a:r>
              <a:rPr lang="es-CO" sz="2800" dirty="0"/>
              <a:t>: color, forma</a:t>
            </a:r>
          </a:p>
          <a:p>
            <a:pPr algn="just"/>
            <a:endParaRPr lang="es-CO" sz="2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800" b="1" dirty="0"/>
              <a:t>Flor</a:t>
            </a:r>
            <a:r>
              <a:rPr lang="es-CO" sz="2800" dirty="0"/>
              <a:t>: color, altura del tallo, posición</a:t>
            </a:r>
          </a:p>
          <a:p>
            <a:pPr algn="just"/>
            <a:endParaRPr lang="es-CO" sz="2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800" b="1" dirty="0"/>
              <a:t>Vaina</a:t>
            </a:r>
            <a:r>
              <a:rPr lang="es-CO" sz="2800" dirty="0"/>
              <a:t>: forma, color</a:t>
            </a:r>
          </a:p>
        </p:txBody>
      </p:sp>
    </p:spTree>
    <p:extLst>
      <p:ext uri="{BB962C8B-B14F-4D97-AF65-F5344CB8AC3E}">
        <p14:creationId xmlns:p14="http://schemas.microsoft.com/office/powerpoint/2010/main" val="25289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276" y="13063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Para entender la genética Mendeliana debemos comprender…</a:t>
            </a:r>
          </a:p>
        </p:txBody>
      </p:sp>
      <p:sp>
        <p:nvSpPr>
          <p:cNvPr id="3" name="CuadroTexto 2"/>
          <p:cNvSpPr txBox="1"/>
          <p:nvPr/>
        </p:nvSpPr>
        <p:spPr>
          <a:xfrm flipH="1">
            <a:off x="0" y="1683366"/>
            <a:ext cx="1186344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Cromosoma</a:t>
            </a:r>
            <a:r>
              <a:rPr lang="es-CO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CO" sz="2800" dirty="0"/>
              <a:t>     ADN condensado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Gen</a:t>
            </a:r>
            <a:r>
              <a:rPr lang="es-CO" sz="2800" dirty="0"/>
              <a:t>:   segmento de ADN que codifica para una característica y se expresa por un par de alelos.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Alelo</a:t>
            </a:r>
            <a:r>
              <a:rPr lang="es-CO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CO" sz="2800" dirty="0"/>
              <a:t>  forma alternativa de un gen.  Para expresar una característica se presenta en pares. Se identifican con letras del abecedario Mayúsculas o minúsculas.        </a:t>
            </a:r>
          </a:p>
          <a:p>
            <a:pPr algn="just">
              <a:spcAft>
                <a:spcPts val="600"/>
              </a:spcAft>
            </a:pPr>
            <a:r>
              <a:rPr lang="es-CO" sz="2800" dirty="0"/>
              <a:t>                                                       verde                                                     </a:t>
            </a:r>
            <a:r>
              <a:rPr lang="es-CO" sz="2800" b="1" dirty="0"/>
              <a:t>       	color de semilla</a:t>
            </a:r>
            <a:r>
              <a:rPr lang="es-CO" sz="2800" dirty="0"/>
              <a:t>:                                                     ALELOS</a:t>
            </a:r>
          </a:p>
          <a:p>
            <a:pPr algn="just">
              <a:spcAft>
                <a:spcPts val="600"/>
              </a:spcAft>
            </a:pPr>
            <a:r>
              <a:rPr lang="es-CO" sz="2800" dirty="0"/>
              <a:t>           GEN                                     Amarilla         </a:t>
            </a:r>
            <a:r>
              <a:rPr lang="es-CO" sz="2800" b="1" dirty="0"/>
              <a:t>Formas alternativas</a:t>
            </a: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4023360" y="4771734"/>
            <a:ext cx="1397726" cy="47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010297" y="5356644"/>
            <a:ext cx="1410789" cy="4180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errar llave 16"/>
          <p:cNvSpPr/>
          <p:nvPr/>
        </p:nvSpPr>
        <p:spPr>
          <a:xfrm>
            <a:off x="6708769" y="4468369"/>
            <a:ext cx="783771" cy="17765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2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08361" y="222070"/>
            <a:ext cx="808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/>
              <a:t>Debemos comprender…</a:t>
            </a:r>
          </a:p>
        </p:txBody>
      </p:sp>
      <p:sp>
        <p:nvSpPr>
          <p:cNvPr id="3" name="CuadroTexto 2"/>
          <p:cNvSpPr txBox="1"/>
          <p:nvPr/>
        </p:nvSpPr>
        <p:spPr>
          <a:xfrm flipH="1">
            <a:off x="0" y="1595021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Alelos dominante</a:t>
            </a:r>
            <a:r>
              <a:rPr lang="es-CO" sz="2800" dirty="0"/>
              <a:t>: son aquellos que se expresan en el fenotipo con mayor frecuencia. Se representan con letras mayúsculas: A, B, D, etc.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Alelos recesivos</a:t>
            </a:r>
            <a:r>
              <a:rPr lang="es-CO" sz="2800" dirty="0"/>
              <a:t>: son aquellos se expresan en el fenotipo con menor frecuencia. Se representan con letras minúsculas: a, b, d, etc.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Homocigotos</a:t>
            </a:r>
            <a:r>
              <a:rPr lang="es-CO" sz="2800" dirty="0"/>
              <a:t>: par de alelos cuyas letras son iguales en tamaño y forma. </a:t>
            </a:r>
            <a:r>
              <a:rPr lang="es-CO" sz="2800" dirty="0" err="1"/>
              <a:t>Ejm</a:t>
            </a:r>
            <a:r>
              <a:rPr lang="es-CO" sz="2800" dirty="0"/>
              <a:t>:  AA – Homocigoto dominante</a:t>
            </a:r>
          </a:p>
          <a:p>
            <a:pPr algn="just"/>
            <a:r>
              <a:rPr lang="es-CO" sz="2800" dirty="0"/>
              <a:t>                         </a:t>
            </a:r>
            <a:r>
              <a:rPr lang="es-CO" sz="2800" dirty="0" err="1"/>
              <a:t>aa</a:t>
            </a:r>
            <a:r>
              <a:rPr lang="es-CO" sz="2800" dirty="0"/>
              <a:t> – homocigoto recesivo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Heterocigotos:</a:t>
            </a:r>
            <a:r>
              <a:rPr lang="es-CO" sz="2800" dirty="0"/>
              <a:t> par de alelos cuyas letras son diferentes. </a:t>
            </a:r>
          </a:p>
          <a:p>
            <a:pPr algn="just"/>
            <a:r>
              <a:rPr lang="es-CO" sz="2800" dirty="0"/>
              <a:t>               </a:t>
            </a:r>
            <a:r>
              <a:rPr lang="es-CO" sz="2800" dirty="0" err="1"/>
              <a:t>Ejm</a:t>
            </a:r>
            <a:r>
              <a:rPr lang="es-CO" sz="2800" dirty="0"/>
              <a:t>:  </a:t>
            </a:r>
            <a:r>
              <a:rPr lang="es-CO" sz="2800" dirty="0" err="1"/>
              <a:t>Aa</a:t>
            </a:r>
            <a:endParaRPr lang="es-CO" sz="2800" dirty="0"/>
          </a:p>
          <a:p>
            <a:pPr algn="just"/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9873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flipH="1">
            <a:off x="0" y="1908529"/>
            <a:ext cx="1219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Genotipo: </a:t>
            </a:r>
            <a:r>
              <a:rPr lang="es-CO" sz="2800" dirty="0"/>
              <a:t>se refiere a las características de los genes de un individuo, es decir si son homocigotos o heterocigotos. Determina los tipos de rasgos que se van a observar en el organismo.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CO" sz="2800" dirty="0"/>
          </a:p>
          <a:p>
            <a:pPr algn="just">
              <a:spcAft>
                <a:spcPts val="800"/>
              </a:spcAft>
            </a:pPr>
            <a:endParaRPr lang="es-CO" sz="2800" dirty="0"/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Fenotipo: </a:t>
            </a:r>
            <a:r>
              <a:rPr lang="es-CO" sz="2800" dirty="0"/>
              <a:t>se refiere a las características físicas observables que se expresan. La parte física del individuo, como el color, el tamaño, etc.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01545" y="222070"/>
            <a:ext cx="7890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/>
              <a:t>Debemos comprender…</a:t>
            </a:r>
          </a:p>
        </p:txBody>
      </p:sp>
    </p:spTree>
    <p:extLst>
      <p:ext uri="{BB962C8B-B14F-4D97-AF65-F5344CB8AC3E}">
        <p14:creationId xmlns:p14="http://schemas.microsoft.com/office/powerpoint/2010/main" val="29659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1768</TotalTime>
  <Words>1074</Words>
  <Application>Microsoft Office PowerPoint</Application>
  <PresentationFormat>Panorámica</PresentationFormat>
  <Paragraphs>273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Estela de condensación</vt:lpstr>
      <vt:lpstr>Genética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y herencia</dc:title>
  <dc:creator>Alejandra Sofía Sierra Olarte</dc:creator>
  <cp:lastModifiedBy>ALEJANDRA SOFIA SIERRA OLARTE</cp:lastModifiedBy>
  <cp:revision>75</cp:revision>
  <dcterms:created xsi:type="dcterms:W3CDTF">2017-08-21T23:39:28Z</dcterms:created>
  <dcterms:modified xsi:type="dcterms:W3CDTF">2025-05-06T14:55:09Z</dcterms:modified>
</cp:coreProperties>
</file>