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bi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nbounded" panose="020B0604020202020204" charset="0"/>
      <p:regular r:id="rId1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28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56611"/>
            <a:ext cx="7468553" cy="38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Sistema Inmune: Nuestro Escudo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570178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37186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37948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6354008"/>
            <a:ext cx="242268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by Alejandra Sierra</a:t>
            </a:r>
            <a:endParaRPr lang="en-US" sz="235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15931" y="632723"/>
            <a:ext cx="9099947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Estructuras del Sistema Inmune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002149" y="24592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Células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1196696" y="3864395"/>
            <a:ext cx="35696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Eosinófilos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: responden a alergias y parásitos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196697" y="5245358"/>
            <a:ext cx="35696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Basófilos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: importantes en alergias e inflamación.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1196697" y="6897889"/>
            <a:ext cx="35696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Linfocitos: 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B, T, NK</a:t>
            </a:r>
            <a:endParaRPr lang="en-US" sz="2800" dirty="0"/>
          </a:p>
        </p:txBody>
      </p:sp>
      <p:sp>
        <p:nvSpPr>
          <p:cNvPr id="10" name="Text 5"/>
          <p:cNvSpPr/>
          <p:nvPr/>
        </p:nvSpPr>
        <p:spPr>
          <a:xfrm>
            <a:off x="5357813" y="24592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Órganos</a:t>
            </a: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716786" y="3744681"/>
            <a:ext cx="3545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8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Ganglios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linfáticos</a:t>
            </a:r>
            <a:endParaRPr lang="en-US" sz="2800" dirty="0"/>
          </a:p>
        </p:txBody>
      </p:sp>
      <p:sp>
        <p:nvSpPr>
          <p:cNvPr id="12" name="Text 7"/>
          <p:cNvSpPr/>
          <p:nvPr/>
        </p:nvSpPr>
        <p:spPr>
          <a:xfrm>
            <a:off x="5716786" y="4311908"/>
            <a:ext cx="3545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8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Bazo</a:t>
            </a:r>
            <a:endParaRPr lang="en-US" sz="2800" dirty="0"/>
          </a:p>
        </p:txBody>
      </p:sp>
      <p:sp>
        <p:nvSpPr>
          <p:cNvPr id="13" name="Text 8"/>
          <p:cNvSpPr/>
          <p:nvPr/>
        </p:nvSpPr>
        <p:spPr>
          <a:xfrm>
            <a:off x="5716786" y="4862334"/>
            <a:ext cx="3545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8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Amígdalas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5740718" y="5436870"/>
            <a:ext cx="3545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8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Mucosas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5740718" y="6011406"/>
            <a:ext cx="3545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8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Médula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ósea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9965158" y="24886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Sustancias</a:t>
            </a:r>
            <a:endParaRPr lang="en-US" sz="3200" dirty="0"/>
          </a:p>
        </p:txBody>
      </p:sp>
      <p:sp>
        <p:nvSpPr>
          <p:cNvPr id="18" name="Text 12"/>
          <p:cNvSpPr/>
          <p:nvPr/>
        </p:nvSpPr>
        <p:spPr>
          <a:xfrm>
            <a:off x="10537817" y="3644416"/>
            <a:ext cx="35696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Linfa</a:t>
            </a:r>
            <a:endParaRPr lang="en-US" sz="2800" dirty="0"/>
          </a:p>
        </p:txBody>
      </p:sp>
      <p:sp>
        <p:nvSpPr>
          <p:cNvPr id="20" name="Text 13"/>
          <p:cNvSpPr/>
          <p:nvPr/>
        </p:nvSpPr>
        <p:spPr>
          <a:xfrm>
            <a:off x="10537816" y="4288355"/>
            <a:ext cx="356961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Anticuerpos</a:t>
            </a: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: proteínas en respuesta a sustancias extrañas (antígenos)</a:t>
            </a:r>
            <a:endParaRPr lang="en-US" sz="2800" dirty="0"/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3DA1F1EE-DC25-40B4-813F-DE5163574F13}"/>
              </a:ext>
            </a:extLst>
          </p:cNvPr>
          <p:cNvCxnSpPr>
            <a:cxnSpLocks/>
          </p:cNvCxnSpPr>
          <p:nvPr/>
        </p:nvCxnSpPr>
        <p:spPr>
          <a:xfrm rot="5400000">
            <a:off x="3956460" y="-338634"/>
            <a:ext cx="1263228" cy="4355663"/>
          </a:xfrm>
          <a:prstGeom prst="bentConnector3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A9F57521-3B41-4A25-8467-B92F31E11F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23261" y="-461347"/>
            <a:ext cx="1292635" cy="4607346"/>
          </a:xfrm>
          <a:prstGeom prst="bentConnector3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2E20552-ECE2-453E-AC8B-B8414C4EB98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410242" y="2811185"/>
            <a:ext cx="0" cy="7886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2A15FFD-4C86-456A-9965-4D06E9A6033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765906" y="2811185"/>
            <a:ext cx="0" cy="7886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D832C86-8EE7-4EDC-94BA-685E689511C6}"/>
              </a:ext>
            </a:extLst>
          </p:cNvPr>
          <p:cNvCxnSpPr>
            <a:stCxn id="16" idx="2"/>
          </p:cNvCxnSpPr>
          <p:nvPr/>
        </p:nvCxnSpPr>
        <p:spPr>
          <a:xfrm>
            <a:off x="11373251" y="2840592"/>
            <a:ext cx="1" cy="6433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977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0769" y="283667"/>
            <a:ext cx="7830502" cy="835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Células Inmunitarias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143149" y="1982033"/>
            <a:ext cx="7830502" cy="5650706"/>
          </a:xfrm>
          <a:prstGeom prst="roundRect">
            <a:avLst>
              <a:gd name="adj" fmla="val 49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5" name="Shape 2"/>
          <p:cNvSpPr/>
          <p:nvPr/>
        </p:nvSpPr>
        <p:spPr>
          <a:xfrm>
            <a:off x="6166008" y="2000012"/>
            <a:ext cx="7815263" cy="51613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6" name="Text 3"/>
          <p:cNvSpPr/>
          <p:nvPr/>
        </p:nvSpPr>
        <p:spPr>
          <a:xfrm>
            <a:off x="6338411" y="2109787"/>
            <a:ext cx="2207538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Células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0249853" y="2109787"/>
            <a:ext cx="2207538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Función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135529" y="2505789"/>
            <a:ext cx="7830503" cy="61555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9" name="Text 6"/>
          <p:cNvSpPr/>
          <p:nvPr/>
        </p:nvSpPr>
        <p:spPr>
          <a:xfrm>
            <a:off x="6338411" y="2625923"/>
            <a:ext cx="352853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Macrófagos</a:t>
            </a:r>
            <a:endParaRPr lang="en-US" sz="2800" b="1" dirty="0"/>
          </a:p>
        </p:txBody>
      </p:sp>
      <p:sp>
        <p:nvSpPr>
          <p:cNvPr id="10" name="Text 7"/>
          <p:cNvSpPr/>
          <p:nvPr/>
        </p:nvSpPr>
        <p:spPr>
          <a:xfrm>
            <a:off x="8975558" y="2625923"/>
            <a:ext cx="4802831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Fagocitan y degradan patógenos</a:t>
            </a:r>
            <a:r>
              <a:rPr lang="en-US" sz="1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6150769" y="3121343"/>
            <a:ext cx="7815263" cy="99083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2" name="Text 9"/>
          <p:cNvSpPr/>
          <p:nvPr/>
        </p:nvSpPr>
        <p:spPr>
          <a:xfrm>
            <a:off x="6338411" y="3241477"/>
            <a:ext cx="352853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Neutrófilos</a:t>
            </a:r>
            <a:endParaRPr lang="en-US" sz="2800" b="1" dirty="0"/>
          </a:p>
        </p:txBody>
      </p:sp>
      <p:sp>
        <p:nvSpPr>
          <p:cNvPr id="13" name="Text 10"/>
          <p:cNvSpPr/>
          <p:nvPr/>
        </p:nvSpPr>
        <p:spPr>
          <a:xfrm>
            <a:off x="8975558" y="3241477"/>
            <a:ext cx="4802831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Fagocitan y liberan sustancias antimicrobianas.</a:t>
            </a:r>
            <a:endParaRPr lang="en-US" sz="2800" dirty="0"/>
          </a:p>
        </p:txBody>
      </p:sp>
      <p:sp>
        <p:nvSpPr>
          <p:cNvPr id="14" name="Shape 11"/>
          <p:cNvSpPr/>
          <p:nvPr/>
        </p:nvSpPr>
        <p:spPr>
          <a:xfrm>
            <a:off x="6150769" y="4112181"/>
            <a:ext cx="7815263" cy="99083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5" name="Text 12"/>
          <p:cNvSpPr/>
          <p:nvPr/>
        </p:nvSpPr>
        <p:spPr>
          <a:xfrm>
            <a:off x="6338411" y="4232315"/>
            <a:ext cx="352853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Linfocitos T</a:t>
            </a:r>
            <a:endParaRPr lang="en-US" sz="2800" b="1" dirty="0"/>
          </a:p>
        </p:txBody>
      </p:sp>
      <p:sp>
        <p:nvSpPr>
          <p:cNvPr id="16" name="Text 13"/>
          <p:cNvSpPr/>
          <p:nvPr/>
        </p:nvSpPr>
        <p:spPr>
          <a:xfrm>
            <a:off x="8975558" y="4232315"/>
            <a:ext cx="4802831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Destruyen células infectadas y regulan la respuesta inmune.</a:t>
            </a:r>
            <a:endParaRPr lang="en-US" sz="2800" dirty="0"/>
          </a:p>
        </p:txBody>
      </p:sp>
      <p:sp>
        <p:nvSpPr>
          <p:cNvPr id="17" name="Shape 14"/>
          <p:cNvSpPr/>
          <p:nvPr/>
        </p:nvSpPr>
        <p:spPr>
          <a:xfrm>
            <a:off x="6150769" y="5103019"/>
            <a:ext cx="7815263" cy="99083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8" name="Text 15"/>
          <p:cNvSpPr/>
          <p:nvPr/>
        </p:nvSpPr>
        <p:spPr>
          <a:xfrm>
            <a:off x="6338411" y="5223153"/>
            <a:ext cx="352853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Linfocitos B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8975558" y="5223153"/>
            <a:ext cx="4802831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Producen anticuerpos para neutralizar patógenos.</a:t>
            </a:r>
            <a:endParaRPr lang="en-US" sz="2800" dirty="0"/>
          </a:p>
        </p:txBody>
      </p:sp>
      <p:sp>
        <p:nvSpPr>
          <p:cNvPr id="20" name="Shape 17"/>
          <p:cNvSpPr/>
          <p:nvPr/>
        </p:nvSpPr>
        <p:spPr>
          <a:xfrm>
            <a:off x="6150769" y="6093857"/>
            <a:ext cx="7815263" cy="99083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1" name="Text 18"/>
          <p:cNvSpPr/>
          <p:nvPr/>
        </p:nvSpPr>
        <p:spPr>
          <a:xfrm>
            <a:off x="6338411" y="6213991"/>
            <a:ext cx="3528536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Células Natural </a:t>
            </a:r>
          </a:p>
          <a:p>
            <a:pPr marL="0" indent="0">
              <a:lnSpc>
                <a:spcPts val="29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Killer (NK</a:t>
            </a:r>
            <a:r>
              <a:rPr lang="en-US" sz="180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)</a:t>
            </a:r>
            <a:endParaRPr lang="en-US" sz="1800" b="1" dirty="0"/>
          </a:p>
        </p:txBody>
      </p:sp>
      <p:sp>
        <p:nvSpPr>
          <p:cNvPr id="22" name="Text 19"/>
          <p:cNvSpPr/>
          <p:nvPr/>
        </p:nvSpPr>
        <p:spPr>
          <a:xfrm>
            <a:off x="8975558" y="6213991"/>
            <a:ext cx="5005713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Destruyen células infectadas o cancerosas.</a:t>
            </a:r>
            <a:endParaRPr lang="en-US" sz="2800" dirty="0"/>
          </a:p>
        </p:txBody>
      </p:sp>
      <p:sp>
        <p:nvSpPr>
          <p:cNvPr id="23" name="Shape 20"/>
          <p:cNvSpPr/>
          <p:nvPr/>
        </p:nvSpPr>
        <p:spPr>
          <a:xfrm>
            <a:off x="6150769" y="7084695"/>
            <a:ext cx="7815263" cy="54042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4" name="Text 21"/>
          <p:cNvSpPr/>
          <p:nvPr/>
        </p:nvSpPr>
        <p:spPr>
          <a:xfrm>
            <a:off x="6338411" y="7204829"/>
            <a:ext cx="3528536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10249853" y="7204829"/>
            <a:ext cx="3528536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endParaRPr lang="en-US" sz="1450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8434" y="272177"/>
            <a:ext cx="7581900" cy="1312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Respuesta Inmune: Innata vs. Adaptativa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7450" y="2579965"/>
            <a:ext cx="502087" cy="50208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5" name="Text 2"/>
          <p:cNvSpPr/>
          <p:nvPr/>
        </p:nvSpPr>
        <p:spPr>
          <a:xfrm>
            <a:off x="6444258" y="2673429"/>
            <a:ext cx="14835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6992660" y="2579965"/>
            <a:ext cx="2625566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Innata</a:t>
            </a:r>
            <a:endParaRPr lang="en-US" sz="2800" b="1" dirty="0"/>
          </a:p>
        </p:txBody>
      </p:sp>
      <p:sp>
        <p:nvSpPr>
          <p:cNvPr id="7" name="Text 4"/>
          <p:cNvSpPr/>
          <p:nvPr/>
        </p:nvSpPr>
        <p:spPr>
          <a:xfrm>
            <a:off x="6939915" y="2974680"/>
            <a:ext cx="2954179" cy="892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Respuesta rápida y no específica .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10169962" y="2579965"/>
            <a:ext cx="502087" cy="50208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9" name="Text 6"/>
          <p:cNvSpPr/>
          <p:nvPr/>
        </p:nvSpPr>
        <p:spPr>
          <a:xfrm>
            <a:off x="10296763" y="2673429"/>
            <a:ext cx="248483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10895171" y="2579965"/>
            <a:ext cx="2625566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Adaptativa</a:t>
            </a:r>
            <a:endParaRPr lang="en-US" sz="2800" b="1" dirty="0"/>
          </a:p>
        </p:txBody>
      </p:sp>
      <p:sp>
        <p:nvSpPr>
          <p:cNvPr id="11" name="Text 8"/>
          <p:cNvSpPr/>
          <p:nvPr/>
        </p:nvSpPr>
        <p:spPr>
          <a:xfrm>
            <a:off x="10895171" y="3041928"/>
            <a:ext cx="2954179" cy="1784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Respuesta lenta y específica que involucra linfocitos T, B y anticuerpos.</a:t>
            </a:r>
            <a:endParaRPr lang="en-US" sz="2800" dirty="0"/>
          </a:p>
        </p:txBody>
      </p:sp>
      <p:sp>
        <p:nvSpPr>
          <p:cNvPr id="12" name="Shape 9"/>
          <p:cNvSpPr/>
          <p:nvPr/>
        </p:nvSpPr>
        <p:spPr>
          <a:xfrm>
            <a:off x="6267450" y="5301020"/>
            <a:ext cx="502087" cy="50208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3" name="Text 10"/>
          <p:cNvSpPr/>
          <p:nvPr/>
        </p:nvSpPr>
        <p:spPr>
          <a:xfrm>
            <a:off x="6391870" y="5394484"/>
            <a:ext cx="25324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6992660" y="5301020"/>
            <a:ext cx="2625566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Interacción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6992660" y="5762982"/>
            <a:ext cx="3177302" cy="1784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respuesta innata activa y guía la respuesta adaptativa para una protección más efectiva.</a:t>
            </a:r>
            <a:endParaRPr lang="en-US" sz="2800" dirty="0"/>
          </a:p>
        </p:txBody>
      </p:sp>
      <p:sp>
        <p:nvSpPr>
          <p:cNvPr id="16" name="Shape 13"/>
          <p:cNvSpPr/>
          <p:nvPr/>
        </p:nvSpPr>
        <p:spPr>
          <a:xfrm>
            <a:off x="10169962" y="5301020"/>
            <a:ext cx="502087" cy="50208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7" name="Text 14"/>
          <p:cNvSpPr/>
          <p:nvPr/>
        </p:nvSpPr>
        <p:spPr>
          <a:xfrm>
            <a:off x="10294501" y="5394484"/>
            <a:ext cx="252889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10895171" y="5301020"/>
            <a:ext cx="2954179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Memoria Inmunológica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10895171" y="6091118"/>
            <a:ext cx="3735229" cy="1338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respuesta adaptativa proporciona memoria inmunológica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953" y="485607"/>
            <a:ext cx="8533447" cy="10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Respuesta Inmune ante Patógenos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577" y="1943338"/>
            <a:ext cx="660883" cy="11001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63753" y="2063972"/>
            <a:ext cx="2088475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Reconocimiento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6969084" y="2406086"/>
            <a:ext cx="7566647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células inmunitarias reconocen moléculas extrañas (antígenos).</a:t>
            </a:r>
            <a:endParaRPr lang="en-US" sz="2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577" y="3430328"/>
            <a:ext cx="660883" cy="10258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63752" y="3481599"/>
            <a:ext cx="2052280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Activación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7063753" y="3816207"/>
            <a:ext cx="7217676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detección del antígeno activa la respuesta inmunitaria.</a:t>
            </a:r>
            <a:endParaRPr lang="en-US" sz="2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75" y="4944211"/>
            <a:ext cx="660883" cy="102584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977213" y="5013460"/>
            <a:ext cx="2052280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Ataque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6977213" y="5318188"/>
            <a:ext cx="7566647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células y moléculas  inmunitarias atacan y eliminan los patógenos del cuerpo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576" y="6356865"/>
            <a:ext cx="660883" cy="102584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063753" y="6565059"/>
            <a:ext cx="2052280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Memoria</a:t>
            </a:r>
            <a:endParaRPr lang="en-US" sz="2800" dirty="0"/>
          </a:p>
        </p:txBody>
      </p:sp>
      <p:sp>
        <p:nvSpPr>
          <p:cNvPr id="15" name="Text 8"/>
          <p:cNvSpPr/>
          <p:nvPr/>
        </p:nvSpPr>
        <p:spPr>
          <a:xfrm>
            <a:off x="7063753" y="6869787"/>
            <a:ext cx="7123008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respuesta adaptativa genera memoria inmunológica.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17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04815" y="3101741"/>
            <a:ext cx="8466177" cy="637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Importancia de las Vacunas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429646" y="4450482"/>
            <a:ext cx="4443296" cy="3005614"/>
          </a:xfrm>
          <a:prstGeom prst="roundRect">
            <a:avLst>
              <a:gd name="adj" fmla="val 1082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5" name="Text 2"/>
          <p:cNvSpPr/>
          <p:nvPr/>
        </p:nvSpPr>
        <p:spPr>
          <a:xfrm>
            <a:off x="986694" y="4664273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32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Prevención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37995" y="5083612"/>
            <a:ext cx="4226717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vacunas exponen el cuerpo a los  antígenos  activando la respuesta inmunitaria y creando memoria inmunológica</a:t>
            </a:r>
            <a:r>
              <a:rPr lang="en-US" sz="21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5192722" y="4447580"/>
            <a:ext cx="4564738" cy="3005614"/>
          </a:xfrm>
          <a:prstGeom prst="roundRect">
            <a:avLst>
              <a:gd name="adj" fmla="val 1082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8" name="Text 5"/>
          <p:cNvSpPr/>
          <p:nvPr/>
        </p:nvSpPr>
        <p:spPr>
          <a:xfrm>
            <a:off x="5319950" y="4610714"/>
            <a:ext cx="343590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3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</a:t>
            </a:r>
            <a:r>
              <a:rPr lang="en-US" sz="32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nmunidad de 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32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Rebaño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5425345" y="5285736"/>
            <a:ext cx="4099491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vacunación de la población protege a los más vulnerables al reducir la propagación de enfermedades.</a:t>
            </a:r>
            <a:endParaRPr lang="en-US" sz="2800" dirty="0"/>
          </a:p>
        </p:txBody>
      </p:sp>
      <p:sp>
        <p:nvSpPr>
          <p:cNvPr id="10" name="Shape 7"/>
          <p:cNvSpPr/>
          <p:nvPr/>
        </p:nvSpPr>
        <p:spPr>
          <a:xfrm>
            <a:off x="10154539" y="4450482"/>
            <a:ext cx="4226719" cy="3005614"/>
          </a:xfrm>
          <a:prstGeom prst="roundRect">
            <a:avLst>
              <a:gd name="adj" fmla="val 1082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1" name="Text 8"/>
          <p:cNvSpPr/>
          <p:nvPr/>
        </p:nvSpPr>
        <p:spPr>
          <a:xfrm>
            <a:off x="10349567" y="4651208"/>
            <a:ext cx="2818090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Tipos de Vacunas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10325151" y="5088448"/>
            <a:ext cx="379333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+ atenuadas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10299074" y="5651852"/>
            <a:ext cx="379333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+ inactivadas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0299073" y="6182415"/>
            <a:ext cx="379333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+ de ADN 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10325150" y="6689851"/>
            <a:ext cx="379333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+ de ARN mensajero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195" y="476012"/>
            <a:ext cx="7933611" cy="1017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Enfermedades del </a:t>
            </a:r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Sistema</a:t>
            </a:r>
            <a:r>
              <a:rPr lang="en-US" sz="3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Inmune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5" y="1752362"/>
            <a:ext cx="432197" cy="43219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5195" y="2357438"/>
            <a:ext cx="2034302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Autoinmunes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605195" y="2715458"/>
            <a:ext cx="7933611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sistema inmune ataca erróneamente las células y tejidos propios, provocando enfermedades como la artritis reumatoide y el lupus.</a:t>
            </a:r>
            <a:endParaRPr lang="en-US" sz="2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95" y="3925610"/>
            <a:ext cx="432197" cy="43219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5195" y="4530685"/>
            <a:ext cx="2521744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Inmunodeficiencias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605195" y="4888706"/>
            <a:ext cx="7933611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sistema inmune es débil o no funciona correctamente, aumentando el riesgo de infecciones graves, como en el VIH/SIDA.</a:t>
            </a:r>
            <a:endParaRPr lang="en-US" sz="2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95" y="6098857"/>
            <a:ext cx="432197" cy="43219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195" y="6703933"/>
            <a:ext cx="2034302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Alergias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605195" y="7061954"/>
            <a:ext cx="7933611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sistema inmune reacciona de forma exagerada a sustancias normalmente inofensivas, como el polen o los alimentos.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61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09261" y="3016798"/>
            <a:ext cx="10993041" cy="643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Fortalecimiento del Sistema Inmune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93181" y="4114800"/>
            <a:ext cx="492443" cy="4924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5" name="Text 2"/>
          <p:cNvSpPr/>
          <p:nvPr/>
        </p:nvSpPr>
        <p:spPr>
          <a:xfrm>
            <a:off x="866595" y="4243754"/>
            <a:ext cx="14561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59038" y="4285417"/>
            <a:ext cx="3817263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Alimentación</a:t>
            </a: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Equilibrada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477327" y="4710232"/>
            <a:ext cx="5728454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Consumir una dieta rica en frutas, verduras, proteínas y fibra para fortalecer el sistema inmunitario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394389" y="4200108"/>
            <a:ext cx="492443" cy="4924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9" name="Text 6"/>
          <p:cNvSpPr/>
          <p:nvPr/>
        </p:nvSpPr>
        <p:spPr>
          <a:xfrm>
            <a:off x="7551063" y="4346996"/>
            <a:ext cx="243840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220729" y="4309341"/>
            <a:ext cx="2575203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Ejercicio</a:t>
            </a: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Regular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8220729" y="4762493"/>
            <a:ext cx="5728454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actividad física mejora la circulación sanguínea, aumenta la producción de células inmunitarias y reduce el estrés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66048" y="6324481"/>
            <a:ext cx="492443" cy="4924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3" name="Text 10"/>
          <p:cNvSpPr/>
          <p:nvPr/>
        </p:nvSpPr>
        <p:spPr>
          <a:xfrm>
            <a:off x="887968" y="6416159"/>
            <a:ext cx="24848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477328" y="6324481"/>
            <a:ext cx="3164681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Descanso </a:t>
            </a: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Suficiente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1477328" y="6777633"/>
            <a:ext cx="5728454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Dormir lo suficiente permite al cuerpo descansar y repararse, mejorando su capacidad de respuesta inmunológica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424618" y="6324481"/>
            <a:ext cx="492443" cy="4924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7" name="Text 14"/>
          <p:cNvSpPr/>
          <p:nvPr/>
        </p:nvSpPr>
        <p:spPr>
          <a:xfrm>
            <a:off x="7546777" y="6416159"/>
            <a:ext cx="248126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135898" y="6324481"/>
            <a:ext cx="2744867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Control del Estrés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8135897" y="6777633"/>
            <a:ext cx="6289965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estrés crónico debilita el sistema inmune. Practicar técnicas de relajación y mindfulness puede ayudar a controlar el estrés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434</Words>
  <Application>Microsoft Office PowerPoint</Application>
  <PresentationFormat>Personalizado</PresentationFormat>
  <Paragraphs>91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Unbounded</vt:lpstr>
      <vt:lpstr>Aptos</vt:lpstr>
      <vt:lpstr>Arial</vt:lpstr>
      <vt:lpstr>Cabin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ALEJANDRA SOFIA</cp:lastModifiedBy>
  <cp:revision>7</cp:revision>
  <dcterms:created xsi:type="dcterms:W3CDTF">2024-09-16T01:40:39Z</dcterms:created>
  <dcterms:modified xsi:type="dcterms:W3CDTF">2025-07-11T14:57:39Z</dcterms:modified>
</cp:coreProperties>
</file>