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4" r:id="rId9"/>
    <p:sldId id="266" r:id="rId10"/>
    <p:sldId id="269" r:id="rId11"/>
    <p:sldId id="267" r:id="rId12"/>
    <p:sldId id="270" r:id="rId13"/>
    <p:sldId id="271" r:id="rId14"/>
    <p:sldId id="274" r:id="rId15"/>
    <p:sldId id="275" r:id="rId16"/>
    <p:sldId id="273" r:id="rId17"/>
  </p:sldIdLst>
  <p:sldSz cx="14630400" cy="8229600"/>
  <p:notesSz cx="8229600" cy="14630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ira Mono Medium" panose="020B0609050000020004" pitchFamily="49" charset="0"/>
      <p:regular r:id="rId23"/>
    </p:embeddedFont>
    <p:embeddedFont>
      <p:font typeface="Fira Sans" panose="020B0503050000020004" pitchFamily="34" charset="0"/>
      <p:regular r:id="rId24"/>
      <p:bold r:id="rId25"/>
      <p:italic r:id="rId26"/>
      <p:boldItalic r:id="rId27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81B"/>
          </a:solidFill>
          <a:ln/>
        </p:spPr>
        <p:txBody>
          <a:bodyPr/>
          <a:lstStyle/>
          <a:p>
            <a:endParaRPr lang="es-CO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F0F10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60292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794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959812" y="1988225"/>
            <a:ext cx="7556421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8800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Repaso de conceptos</a:t>
            </a:r>
          </a:p>
          <a:p>
            <a:pPr marL="0" indent="0" algn="l">
              <a:lnSpc>
                <a:spcPts val="7700"/>
              </a:lnSpc>
              <a:buNone/>
            </a:pPr>
            <a:endParaRPr lang="en-US" sz="8800" b="1" dirty="0">
              <a:solidFill>
                <a:srgbClr val="FBF3FA"/>
              </a:solidFill>
              <a:latin typeface="Fira Mono Medium" pitchFamily="34" charset="0"/>
              <a:ea typeface="Fira Mono Medium" pitchFamily="34" charset="-122"/>
            </a:endParaRPr>
          </a:p>
          <a:p>
            <a:pPr marL="0" indent="0" algn="l">
              <a:lnSpc>
                <a:spcPts val="7700"/>
              </a:lnSpc>
              <a:buNone/>
            </a:pPr>
            <a:r>
              <a:rPr lang="en-US" sz="3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Profe</a:t>
            </a:r>
            <a:r>
              <a:rPr lang="en-US" sz="3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 Alejandra Sierra</a:t>
            </a:r>
          </a:p>
          <a:p>
            <a:pPr marL="0" indent="0" algn="l">
              <a:lnSpc>
                <a:spcPts val="7700"/>
              </a:lnSpc>
              <a:buNone/>
            </a:pPr>
            <a:endParaRPr lang="en-US" sz="6150" dirty="0">
              <a:solidFill>
                <a:srgbClr val="FBF3FA"/>
              </a:solidFill>
              <a:latin typeface="Fira Mono Medium" pitchFamily="34" charset="0"/>
              <a:ea typeface="Fira Mono Medium" pitchFamily="34" charset="-122"/>
            </a:endParaRPr>
          </a:p>
          <a:p>
            <a:pPr marL="0" indent="0" algn="l">
              <a:lnSpc>
                <a:spcPts val="7700"/>
              </a:lnSpc>
              <a:buNone/>
            </a:pPr>
            <a:endParaRPr lang="en-US" sz="615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72E04371-B964-7CDE-A7E5-4D0C1965313D}"/>
              </a:ext>
            </a:extLst>
          </p:cNvPr>
          <p:cNvSpPr/>
          <p:nvPr/>
        </p:nvSpPr>
        <p:spPr>
          <a:xfrm>
            <a:off x="330200" y="2435483"/>
            <a:ext cx="82483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500" b="1" u="sng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Regla del </a:t>
            </a:r>
            <a:r>
              <a:rPr lang="en-US" sz="3500" b="1" u="sng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octeto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: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ejemplos</a:t>
            </a:r>
            <a:endParaRPr lang="en-US" sz="35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3500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500" b="1" u="sng" dirty="0" err="1">
                <a:solidFill>
                  <a:srgbClr val="E0D6DE"/>
                </a:solidFill>
                <a:latin typeface="Fira Sans" pitchFamily="34" charset="0"/>
              </a:rPr>
              <a:t>Configuración</a:t>
            </a:r>
            <a:r>
              <a:rPr lang="en-US" sz="3500" b="1" u="sng" dirty="0">
                <a:solidFill>
                  <a:srgbClr val="E0D6DE"/>
                </a:solidFill>
                <a:latin typeface="Fira Sans" pitchFamily="34" charset="0"/>
              </a:rPr>
              <a:t> electronica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: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ejemplos</a:t>
            </a:r>
            <a:endParaRPr lang="en-US" sz="3500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3500" b="1" u="sng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500" b="1" u="sng" dirty="0" err="1">
                <a:solidFill>
                  <a:srgbClr val="E0D6DE"/>
                </a:solidFill>
                <a:latin typeface="Fira Sans" pitchFamily="34" charset="0"/>
              </a:rPr>
              <a:t>Electrones</a:t>
            </a:r>
            <a:r>
              <a:rPr lang="en-US" sz="3500" b="1" u="sng" dirty="0">
                <a:solidFill>
                  <a:srgbClr val="E0D6DE"/>
                </a:solidFill>
                <a:latin typeface="Fira Sans" pitchFamily="34" charset="0"/>
              </a:rPr>
              <a:t> de Valencia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: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ejemplos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.</a:t>
            </a:r>
            <a:endParaRPr lang="en-US" sz="3500" dirty="0"/>
          </a:p>
        </p:txBody>
      </p:sp>
      <p:pic>
        <p:nvPicPr>
          <p:cNvPr id="5122" name="Picture 2" descr="Imágenes de Electrones protones - Descarga gratuita en Freepik">
            <a:extLst>
              <a:ext uri="{FF2B5EF4-FFF2-40B4-BE49-F238E27FC236}">
                <a16:creationId xmlns:a16="http://schemas.microsoft.com/office/drawing/2014/main" id="{F91E1F0B-552D-BED1-8059-57449C266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43" b="92297" l="10000" r="90000">
                        <a14:foregroundMark x1="43919" y1="11081" x2="50405" y2="6622"/>
                        <a14:foregroundMark x1="50405" y1="6622" x2="57027" y2="8378"/>
                        <a14:foregroundMark x1="57027" y1="8378" x2="57973" y2="11757"/>
                        <a14:foregroundMark x1="55946" y1="45676" x2="47703" y2="55676"/>
                        <a14:foregroundMark x1="47703" y1="55676" x2="43378" y2="50270"/>
                        <a14:foregroundMark x1="43378" y1="50270" x2="50270" y2="45676"/>
                        <a14:foregroundMark x1="50270" y1="45676" x2="52568" y2="45811"/>
                        <a14:foregroundMark x1="33243" y1="26081" x2="64189" y2="40000"/>
                        <a14:foregroundMark x1="64189" y1="40000" x2="69595" y2="43919"/>
                        <a14:foregroundMark x1="62297" y1="22297" x2="66351" y2="45676"/>
                        <a14:foregroundMark x1="66351" y1="45676" x2="63649" y2="75541"/>
                        <a14:foregroundMark x1="57432" y1="89595" x2="50405" y2="92297"/>
                        <a14:foregroundMark x1="50405" y1="92297" x2="45811" y2="90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228600"/>
            <a:ext cx="6407150" cy="64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09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A63DDA-B8CA-2E01-E68E-5A78A32796DA}"/>
              </a:ext>
            </a:extLst>
          </p:cNvPr>
          <p:cNvSpPr/>
          <p:nvPr/>
        </p:nvSpPr>
        <p:spPr>
          <a:xfrm>
            <a:off x="850902" y="333912"/>
            <a:ext cx="5486400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Enlaces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iónicos</a:t>
            </a:r>
            <a:endParaRPr lang="en-US" sz="4200" b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79C2467-1A8A-F452-8ACE-80DA4915A91E}"/>
              </a:ext>
            </a:extLst>
          </p:cNvPr>
          <p:cNvSpPr/>
          <p:nvPr/>
        </p:nvSpPr>
        <p:spPr>
          <a:xfrm>
            <a:off x="203200" y="1679734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forman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generalmente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entre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metales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ceden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) </a:t>
            </a:r>
          </a:p>
          <a:p>
            <a:pPr algn="just">
              <a:lnSpc>
                <a:spcPts val="2650"/>
              </a:lnSpc>
            </a:pP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   y los no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metales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ganan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            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).</a:t>
            </a:r>
          </a:p>
          <a:p>
            <a:pPr algn="just">
              <a:lnSpc>
                <a:spcPts val="2650"/>
              </a:lnSpc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algn="just">
              <a:lnSpc>
                <a:spcPts val="2650"/>
              </a:lnSpc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Convierten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los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neutros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iones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cargados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eléctricamente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El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Ión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positivo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se llama cation y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el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negativo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anión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.</a:t>
            </a: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pic>
        <p:nvPicPr>
          <p:cNvPr id="7170" name="Picture 2" descr="Enlace Iónico: qué es, características, cómo se forma y ejemplos -  Enciclopedia Significados">
            <a:extLst>
              <a:ext uri="{FF2B5EF4-FFF2-40B4-BE49-F238E27FC236}">
                <a16:creationId xmlns:a16="http://schemas.microsoft.com/office/drawing/2014/main" id="{8C3AE675-3BF5-CB39-BC1D-8664C7720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6"/>
          <a:stretch>
            <a:fillRect/>
          </a:stretch>
        </p:blipFill>
        <p:spPr bwMode="auto">
          <a:xfrm>
            <a:off x="7975602" y="281831"/>
            <a:ext cx="5803896" cy="31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766DDEE-13E4-0995-4A00-A789E23540B2}"/>
              </a:ext>
            </a:extLst>
          </p:cNvPr>
          <p:cNvGrpSpPr/>
          <p:nvPr/>
        </p:nvGrpSpPr>
        <p:grpSpPr>
          <a:xfrm>
            <a:off x="7950198" y="3898899"/>
            <a:ext cx="5829300" cy="3628359"/>
            <a:chOff x="7950198" y="3898899"/>
            <a:chExt cx="5829300" cy="3628359"/>
          </a:xfrm>
        </p:grpSpPr>
        <p:pic>
          <p:nvPicPr>
            <p:cNvPr id="7172" name="Picture 4" descr="Enlace Iónico con Ejemplos Aprende Fácil - Areaciencias">
              <a:extLst>
                <a:ext uri="{FF2B5EF4-FFF2-40B4-BE49-F238E27FC236}">
                  <a16:creationId xmlns:a16="http://schemas.microsoft.com/office/drawing/2014/main" id="{E4FD568C-ED62-32EF-B02C-DE162CFC2E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42" r="48485" b="13751"/>
            <a:stretch>
              <a:fillRect/>
            </a:stretch>
          </p:blipFill>
          <p:spPr bwMode="auto">
            <a:xfrm>
              <a:off x="7950198" y="3898899"/>
              <a:ext cx="5829300" cy="3628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553FD29-0DC2-4881-A87D-FB8A8A8EE39B}"/>
                </a:ext>
              </a:extLst>
            </p:cNvPr>
            <p:cNvSpPr/>
            <p:nvPr/>
          </p:nvSpPr>
          <p:spPr>
            <a:xfrm>
              <a:off x="13030200" y="4800600"/>
              <a:ext cx="749298" cy="7747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384AF6F3-0628-1618-0998-F0B61A67363B}"/>
              </a:ext>
            </a:extLst>
          </p:cNvPr>
          <p:cNvCxnSpPr/>
          <p:nvPr/>
        </p:nvCxnSpPr>
        <p:spPr>
          <a:xfrm rot="5400000">
            <a:off x="9893932" y="2314037"/>
            <a:ext cx="1977263" cy="181676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: curvado 8">
            <a:extLst>
              <a:ext uri="{FF2B5EF4-FFF2-40B4-BE49-F238E27FC236}">
                <a16:creationId xmlns:a16="http://schemas.microsoft.com/office/drawing/2014/main" id="{FBFC7349-EBAD-8189-F732-EA2F046A80FE}"/>
              </a:ext>
            </a:extLst>
          </p:cNvPr>
          <p:cNvCxnSpPr>
            <a:cxnSpLocks/>
          </p:cNvCxnSpPr>
          <p:nvPr/>
        </p:nvCxnSpPr>
        <p:spPr>
          <a:xfrm rot="5400000">
            <a:off x="11683333" y="3268580"/>
            <a:ext cx="1715836" cy="520698"/>
          </a:xfrm>
          <a:prstGeom prst="curvedConnector3">
            <a:avLst>
              <a:gd name="adj1" fmla="val 39482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8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A63DDA-B8CA-2E01-E68E-5A78A32796DA}"/>
              </a:ext>
            </a:extLst>
          </p:cNvPr>
          <p:cNvSpPr/>
          <p:nvPr/>
        </p:nvSpPr>
        <p:spPr>
          <a:xfrm>
            <a:off x="4207560" y="333912"/>
            <a:ext cx="5486400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Enlaces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iónicos</a:t>
            </a:r>
            <a:endParaRPr lang="en-US" sz="4200" b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79C2467-1A8A-F452-8ACE-80DA4915A91E}"/>
              </a:ext>
            </a:extLst>
          </p:cNvPr>
          <p:cNvSpPr/>
          <p:nvPr/>
        </p:nvSpPr>
        <p:spPr>
          <a:xfrm>
            <a:off x="203200" y="1679734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384AF6F3-0628-1618-0998-F0B61A67363B}"/>
              </a:ext>
            </a:extLst>
          </p:cNvPr>
          <p:cNvCxnSpPr/>
          <p:nvPr/>
        </p:nvCxnSpPr>
        <p:spPr>
          <a:xfrm rot="5400000">
            <a:off x="9893932" y="2314037"/>
            <a:ext cx="1977263" cy="181676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: curvado 8">
            <a:extLst>
              <a:ext uri="{FF2B5EF4-FFF2-40B4-BE49-F238E27FC236}">
                <a16:creationId xmlns:a16="http://schemas.microsoft.com/office/drawing/2014/main" id="{FBFC7349-EBAD-8189-F732-EA2F046A80FE}"/>
              </a:ext>
            </a:extLst>
          </p:cNvPr>
          <p:cNvCxnSpPr>
            <a:cxnSpLocks/>
          </p:cNvCxnSpPr>
          <p:nvPr/>
        </p:nvCxnSpPr>
        <p:spPr>
          <a:xfrm rot="5400000">
            <a:off x="11683333" y="3268580"/>
            <a:ext cx="1715836" cy="520698"/>
          </a:xfrm>
          <a:prstGeom prst="curvedConnector3">
            <a:avLst>
              <a:gd name="adj1" fmla="val 39482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37CA6090-6415-4600-A494-000217BB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930881"/>
              </p:ext>
            </p:extLst>
          </p:nvPr>
        </p:nvGraphicFramePr>
        <p:xfrm>
          <a:off x="1972772" y="1432039"/>
          <a:ext cx="9955975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419">
                  <a:extLst>
                    <a:ext uri="{9D8B030D-6E8A-4147-A177-3AD203B41FA5}">
                      <a16:colId xmlns:a16="http://schemas.microsoft.com/office/drawing/2014/main" val="3055799624"/>
                    </a:ext>
                  </a:extLst>
                </a:gridCol>
                <a:gridCol w="3381118">
                  <a:extLst>
                    <a:ext uri="{9D8B030D-6E8A-4147-A177-3AD203B41FA5}">
                      <a16:colId xmlns:a16="http://schemas.microsoft.com/office/drawing/2014/main" val="1909681616"/>
                    </a:ext>
                  </a:extLst>
                </a:gridCol>
                <a:gridCol w="1815935">
                  <a:extLst>
                    <a:ext uri="{9D8B030D-6E8A-4147-A177-3AD203B41FA5}">
                      <a16:colId xmlns:a16="http://schemas.microsoft.com/office/drawing/2014/main" val="1684510079"/>
                    </a:ext>
                  </a:extLst>
                </a:gridCol>
                <a:gridCol w="2924503">
                  <a:extLst>
                    <a:ext uri="{9D8B030D-6E8A-4147-A177-3AD203B41FA5}">
                      <a16:colId xmlns:a16="http://schemas.microsoft.com/office/drawing/2014/main" val="836210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Ejemplo de enlace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Nombre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Catión (+)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Anión (-)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043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NaCl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Cloruro de sodio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 err="1"/>
                        <a:t>Na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Cl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28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MgO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Óxido de magnesio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Mg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O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91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LiF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Fluoruro de litio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Li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F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16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 err="1"/>
                        <a:t>KBr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Bromuro de potasio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K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Br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045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Al</a:t>
                      </a:r>
                      <a:r>
                        <a:rPr lang="es-MX" sz="2400" dirty="0"/>
                        <a:t>2</a:t>
                      </a:r>
                      <a:r>
                        <a:rPr lang="es-MX" sz="3000" dirty="0"/>
                        <a:t>O</a:t>
                      </a:r>
                      <a:r>
                        <a:rPr lang="es-MX" sz="2400" dirty="0"/>
                        <a:t>3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Óxido de aluminio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Al</a:t>
                      </a:r>
                      <a:r>
                        <a:rPr lang="es-MX" sz="2400" dirty="0"/>
                        <a:t>2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O</a:t>
                      </a:r>
                      <a:r>
                        <a:rPr lang="es-MX" sz="2400" dirty="0"/>
                        <a:t>3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885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 err="1"/>
                        <a:t>ZnO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Óxido de zinc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Zn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O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36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CaF</a:t>
                      </a:r>
                      <a:r>
                        <a:rPr lang="es-MX" sz="2400" dirty="0"/>
                        <a:t>2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Fluoruro de calcio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Ca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F</a:t>
                      </a:r>
                      <a:r>
                        <a:rPr lang="es-MX" sz="2400" dirty="0"/>
                        <a:t>2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55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5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A63DDA-B8CA-2E01-E68E-5A78A32796DA}"/>
              </a:ext>
            </a:extLst>
          </p:cNvPr>
          <p:cNvSpPr/>
          <p:nvPr/>
        </p:nvSpPr>
        <p:spPr>
          <a:xfrm>
            <a:off x="1168399" y="811860"/>
            <a:ext cx="5486400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Estructuras</a:t>
            </a: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 de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Lewiss</a:t>
            </a:r>
            <a:endParaRPr lang="en-US" sz="4200" b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79C2467-1A8A-F452-8ACE-80DA4915A91E}"/>
              </a:ext>
            </a:extLst>
          </p:cNvPr>
          <p:cNvSpPr/>
          <p:nvPr/>
        </p:nvSpPr>
        <p:spPr>
          <a:xfrm>
            <a:off x="203200" y="1679734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384AF6F3-0628-1618-0998-F0B61A67363B}"/>
              </a:ext>
            </a:extLst>
          </p:cNvPr>
          <p:cNvCxnSpPr/>
          <p:nvPr/>
        </p:nvCxnSpPr>
        <p:spPr>
          <a:xfrm rot="5400000">
            <a:off x="9893932" y="2314037"/>
            <a:ext cx="1977263" cy="181676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1">
            <a:extLst>
              <a:ext uri="{FF2B5EF4-FFF2-40B4-BE49-F238E27FC236}">
                <a16:creationId xmlns:a16="http://schemas.microsoft.com/office/drawing/2014/main" id="{9A67AAD4-2547-44AD-B136-231856F4C989}"/>
              </a:ext>
            </a:extLst>
          </p:cNvPr>
          <p:cNvSpPr/>
          <p:nvPr/>
        </p:nvSpPr>
        <p:spPr>
          <a:xfrm>
            <a:off x="355600" y="3394717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Representan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los enlaces que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unen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los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cada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molécula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Se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representan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con los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símbolos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cada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elemento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. Los puntos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señalan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los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electrones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de Valencia del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átomo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. </a:t>
            </a: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pic>
        <p:nvPicPr>
          <p:cNvPr id="1026" name="Picture 2" descr="estructura de Lewis del Al2O3​ - Brainly.lat">
            <a:extLst>
              <a:ext uri="{FF2B5EF4-FFF2-40B4-BE49-F238E27FC236}">
                <a16:creationId xmlns:a16="http://schemas.microsoft.com/office/drawing/2014/main" id="{FAE84B8B-79BA-4F5A-999C-A81D31C02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9"/>
          <a:stretch/>
        </p:blipFill>
        <p:spPr bwMode="auto">
          <a:xfrm>
            <a:off x="8681177" y="327453"/>
            <a:ext cx="3159888" cy="44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 bromuro de potasio es ionico o covalente - Brainly.lat">
            <a:extLst>
              <a:ext uri="{FF2B5EF4-FFF2-40B4-BE49-F238E27FC236}">
                <a16:creationId xmlns:a16="http://schemas.microsoft.com/office/drawing/2014/main" id="{C57802FF-F0F6-4308-83CF-E882FA561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4" r="57983" b="21648"/>
          <a:stretch/>
        </p:blipFill>
        <p:spPr bwMode="auto">
          <a:xfrm>
            <a:off x="10527338" y="5180330"/>
            <a:ext cx="3159888" cy="20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serva la estructura de Lewis del Fluoruro de calcio, ¿qué sucede con los  electrones de valencia del - Brainly.lat">
            <a:extLst>
              <a:ext uri="{FF2B5EF4-FFF2-40B4-BE49-F238E27FC236}">
                <a16:creationId xmlns:a16="http://schemas.microsoft.com/office/drawing/2014/main" id="{67311E45-8ACF-4197-9E6B-9789486A9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8"/>
          <a:stretch/>
        </p:blipFill>
        <p:spPr bwMode="auto">
          <a:xfrm>
            <a:off x="7517921" y="5226971"/>
            <a:ext cx="2743200" cy="20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29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A63DDA-B8CA-2E01-E68E-5A78A32796DA}"/>
              </a:ext>
            </a:extLst>
          </p:cNvPr>
          <p:cNvSpPr/>
          <p:nvPr/>
        </p:nvSpPr>
        <p:spPr>
          <a:xfrm>
            <a:off x="850902" y="333912"/>
            <a:ext cx="5486400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Enlaces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Covalentes</a:t>
            </a:r>
            <a:endParaRPr lang="en-US" sz="4200" b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79C2467-1A8A-F452-8ACE-80DA4915A91E}"/>
              </a:ext>
            </a:extLst>
          </p:cNvPr>
          <p:cNvSpPr/>
          <p:nvPr/>
        </p:nvSpPr>
        <p:spPr>
          <a:xfrm>
            <a:off x="203200" y="1679734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forman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generalmente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entre no metals.</a:t>
            </a: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comparten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electrones</a:t>
            </a: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algn="just">
              <a:lnSpc>
                <a:spcPts val="2650"/>
              </a:lnSpc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Existen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enlace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covalente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polar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cuando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comparten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los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electrones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de forma Desigual.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Covalente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apolar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cuando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comparten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electrones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 de forma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</a:rPr>
              <a:t>equitativa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</a:rPr>
              <a:t>.</a:t>
            </a: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384AF6F3-0628-1618-0998-F0B61A67363B}"/>
              </a:ext>
            </a:extLst>
          </p:cNvPr>
          <p:cNvCxnSpPr/>
          <p:nvPr/>
        </p:nvCxnSpPr>
        <p:spPr>
          <a:xfrm rot="5400000">
            <a:off x="9893932" y="2314037"/>
            <a:ext cx="1977263" cy="181676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: curvado 8">
            <a:extLst>
              <a:ext uri="{FF2B5EF4-FFF2-40B4-BE49-F238E27FC236}">
                <a16:creationId xmlns:a16="http://schemas.microsoft.com/office/drawing/2014/main" id="{FBFC7349-EBAD-8189-F732-EA2F046A80FE}"/>
              </a:ext>
            </a:extLst>
          </p:cNvPr>
          <p:cNvCxnSpPr>
            <a:cxnSpLocks/>
          </p:cNvCxnSpPr>
          <p:nvPr/>
        </p:nvCxnSpPr>
        <p:spPr>
          <a:xfrm rot="5400000">
            <a:off x="11683333" y="3268580"/>
            <a:ext cx="1715836" cy="520698"/>
          </a:xfrm>
          <a:prstGeom prst="curvedConnector3">
            <a:avLst>
              <a:gd name="adj1" fmla="val 39482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Enlace covalente: qué es, características, tipos y ejemplos - Enciclopedia  Significados">
            <a:extLst>
              <a:ext uri="{FF2B5EF4-FFF2-40B4-BE49-F238E27FC236}">
                <a16:creationId xmlns:a16="http://schemas.microsoft.com/office/drawing/2014/main" id="{05C40BED-A56D-4F5B-BEE1-631ED993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296" y="262332"/>
            <a:ext cx="652462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54A311-7779-4D65-B6BB-F13F00671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39306"/>
          <a:stretch/>
        </p:blipFill>
        <p:spPr bwMode="auto">
          <a:xfrm>
            <a:off x="7782295" y="4741645"/>
            <a:ext cx="6524625" cy="28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1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A63DDA-B8CA-2E01-E68E-5A78A32796DA}"/>
              </a:ext>
            </a:extLst>
          </p:cNvPr>
          <p:cNvSpPr/>
          <p:nvPr/>
        </p:nvSpPr>
        <p:spPr>
          <a:xfrm>
            <a:off x="4207559" y="333912"/>
            <a:ext cx="5492025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Enlaces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covalentes</a:t>
            </a:r>
            <a:endParaRPr lang="en-US" sz="4200" b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79C2467-1A8A-F452-8ACE-80DA4915A91E}"/>
              </a:ext>
            </a:extLst>
          </p:cNvPr>
          <p:cNvSpPr/>
          <p:nvPr/>
        </p:nvSpPr>
        <p:spPr>
          <a:xfrm>
            <a:off x="203200" y="1679734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384AF6F3-0628-1618-0998-F0B61A67363B}"/>
              </a:ext>
            </a:extLst>
          </p:cNvPr>
          <p:cNvCxnSpPr/>
          <p:nvPr/>
        </p:nvCxnSpPr>
        <p:spPr>
          <a:xfrm rot="5400000">
            <a:off x="9893932" y="2314037"/>
            <a:ext cx="1977263" cy="181676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: curvado 8">
            <a:extLst>
              <a:ext uri="{FF2B5EF4-FFF2-40B4-BE49-F238E27FC236}">
                <a16:creationId xmlns:a16="http://schemas.microsoft.com/office/drawing/2014/main" id="{FBFC7349-EBAD-8189-F732-EA2F046A80FE}"/>
              </a:ext>
            </a:extLst>
          </p:cNvPr>
          <p:cNvCxnSpPr>
            <a:cxnSpLocks/>
          </p:cNvCxnSpPr>
          <p:nvPr/>
        </p:nvCxnSpPr>
        <p:spPr>
          <a:xfrm rot="5400000">
            <a:off x="11683333" y="3268580"/>
            <a:ext cx="1715836" cy="520698"/>
          </a:xfrm>
          <a:prstGeom prst="curvedConnector3">
            <a:avLst>
              <a:gd name="adj1" fmla="val 39482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37CA6090-6415-4600-A494-000217BB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414295"/>
              </p:ext>
            </p:extLst>
          </p:nvPr>
        </p:nvGraphicFramePr>
        <p:xfrm>
          <a:off x="3428999" y="2088574"/>
          <a:ext cx="7214521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506">
                  <a:extLst>
                    <a:ext uri="{9D8B030D-6E8A-4147-A177-3AD203B41FA5}">
                      <a16:colId xmlns:a16="http://schemas.microsoft.com/office/drawing/2014/main" val="3055799624"/>
                    </a:ext>
                  </a:extLst>
                </a:gridCol>
                <a:gridCol w="4677015">
                  <a:extLst>
                    <a:ext uri="{9D8B030D-6E8A-4147-A177-3AD203B41FA5}">
                      <a16:colId xmlns:a16="http://schemas.microsoft.com/office/drawing/2014/main" val="19096816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Ejemplo de enlace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000" dirty="0"/>
                        <a:t>Nombre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043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NH3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Amoniaco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28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HCN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Cianuro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91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CH</a:t>
                      </a:r>
                      <a:r>
                        <a:rPr lang="es-MX" sz="2400" dirty="0"/>
                        <a:t>3</a:t>
                      </a:r>
                      <a:r>
                        <a:rPr lang="es-MX" sz="3000" dirty="0"/>
                        <a:t>CH</a:t>
                      </a:r>
                      <a:r>
                        <a:rPr lang="es-MX" sz="2400" dirty="0"/>
                        <a:t>2</a:t>
                      </a:r>
                      <a:r>
                        <a:rPr lang="es-MX" sz="3000" dirty="0"/>
                        <a:t>CH</a:t>
                      </a:r>
                      <a:r>
                        <a:rPr lang="es-MX" sz="2400" dirty="0"/>
                        <a:t>3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Propano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316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CO</a:t>
                      </a:r>
                      <a:r>
                        <a:rPr lang="es-MX" sz="2400" dirty="0"/>
                        <a:t>2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Dióxido de carbono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045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H</a:t>
                      </a:r>
                      <a:r>
                        <a:rPr lang="es-MX" sz="2400" dirty="0"/>
                        <a:t>2</a:t>
                      </a:r>
                      <a:r>
                        <a:rPr lang="es-MX" sz="3000" dirty="0"/>
                        <a:t>0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Agua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885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3000" dirty="0"/>
                        <a:t>HCl</a:t>
                      </a:r>
                      <a:endParaRPr lang="es-CO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000" dirty="0"/>
                        <a:t>Ácido clorhídrico</a:t>
                      </a:r>
                      <a:endParaRPr lang="es-CO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369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8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A63DDA-B8CA-2E01-E68E-5A78A32796DA}"/>
              </a:ext>
            </a:extLst>
          </p:cNvPr>
          <p:cNvSpPr/>
          <p:nvPr/>
        </p:nvSpPr>
        <p:spPr>
          <a:xfrm>
            <a:off x="1168399" y="811860"/>
            <a:ext cx="5486400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Cómo</a:t>
            </a: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conocer</a:t>
            </a: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 los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tipos</a:t>
            </a: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 de enlace</a:t>
            </a:r>
            <a:endParaRPr lang="en-US" sz="4200" b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79C2467-1A8A-F452-8ACE-80DA4915A91E}"/>
              </a:ext>
            </a:extLst>
          </p:cNvPr>
          <p:cNvSpPr/>
          <p:nvPr/>
        </p:nvSpPr>
        <p:spPr>
          <a:xfrm>
            <a:off x="203200" y="1679734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384AF6F3-0628-1618-0998-F0B61A67363B}"/>
              </a:ext>
            </a:extLst>
          </p:cNvPr>
          <p:cNvCxnSpPr/>
          <p:nvPr/>
        </p:nvCxnSpPr>
        <p:spPr>
          <a:xfrm rot="5400000">
            <a:off x="9893932" y="2314037"/>
            <a:ext cx="1977263" cy="1816768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1">
            <a:extLst>
              <a:ext uri="{FF2B5EF4-FFF2-40B4-BE49-F238E27FC236}">
                <a16:creationId xmlns:a16="http://schemas.microsoft.com/office/drawing/2014/main" id="{9A67AAD4-2547-44AD-B136-231856F4C989}"/>
              </a:ext>
            </a:extLst>
          </p:cNvPr>
          <p:cNvSpPr/>
          <p:nvPr/>
        </p:nvSpPr>
        <p:spPr>
          <a:xfrm>
            <a:off x="355600" y="2945393"/>
            <a:ext cx="6451599" cy="554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Si la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diferencia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electronegatividad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es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igual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o mayor de 1.7 es un enlace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iónico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Si la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diferencia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elctronegativiad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es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menor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a 1.7,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el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 enlace es </a:t>
            </a:r>
            <a:r>
              <a:rPr lang="en-US" sz="3200" dirty="0" err="1">
                <a:solidFill>
                  <a:schemeClr val="bg1"/>
                </a:solidFill>
                <a:latin typeface="Fira Sans" pitchFamily="34" charset="0"/>
              </a:rPr>
              <a:t>covalente</a:t>
            </a:r>
            <a:r>
              <a:rPr lang="en-US" sz="3200" dirty="0">
                <a:solidFill>
                  <a:schemeClr val="bg1"/>
                </a:solidFill>
                <a:latin typeface="Fira Sans" pitchFamily="34" charset="0"/>
              </a:rPr>
              <a:t>. </a:t>
            </a: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6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  <a:p>
            <a:pPr algn="just">
              <a:lnSpc>
                <a:spcPts val="2650"/>
              </a:lnSpc>
            </a:pPr>
            <a:endParaRPr lang="en-US" sz="3000" dirty="0">
              <a:solidFill>
                <a:schemeClr val="bg1"/>
              </a:solidFill>
              <a:latin typeface="Fira Sans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A7E2979E-3E69-49FC-99CE-F1A609E7A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79820"/>
              </p:ext>
            </p:extLst>
          </p:nvPr>
        </p:nvGraphicFramePr>
        <p:xfrm>
          <a:off x="7504574" y="2146789"/>
          <a:ext cx="6451599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380">
                  <a:extLst>
                    <a:ext uri="{9D8B030D-6E8A-4147-A177-3AD203B41FA5}">
                      <a16:colId xmlns:a16="http://schemas.microsoft.com/office/drawing/2014/main" val="324892763"/>
                    </a:ext>
                  </a:extLst>
                </a:gridCol>
                <a:gridCol w="2823686">
                  <a:extLst>
                    <a:ext uri="{9D8B030D-6E8A-4147-A177-3AD203B41FA5}">
                      <a16:colId xmlns:a16="http://schemas.microsoft.com/office/drawing/2014/main" val="550682514"/>
                    </a:ext>
                  </a:extLst>
                </a:gridCol>
                <a:gridCol w="2150533">
                  <a:extLst>
                    <a:ext uri="{9D8B030D-6E8A-4147-A177-3AD203B41FA5}">
                      <a16:colId xmlns:a16="http://schemas.microsoft.com/office/drawing/2014/main" val="2861281750"/>
                    </a:ext>
                  </a:extLst>
                </a:gridCol>
              </a:tblGrid>
              <a:tr h="455517">
                <a:tc>
                  <a:txBody>
                    <a:bodyPr/>
                    <a:lstStyle/>
                    <a:p>
                      <a:r>
                        <a:rPr lang="es-MX" sz="2500" dirty="0"/>
                        <a:t>Molécula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dirty="0"/>
                        <a:t>Diferencia de  electronegatividad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500" dirty="0"/>
                        <a:t>Tipo de enlace</a:t>
                      </a:r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247123"/>
                  </a:ext>
                </a:extLst>
              </a:tr>
              <a:tr h="455517">
                <a:tc>
                  <a:txBody>
                    <a:bodyPr/>
                    <a:lstStyle/>
                    <a:p>
                      <a:r>
                        <a:rPr lang="es-MX" sz="2500" dirty="0"/>
                        <a:t>H</a:t>
                      </a:r>
                      <a:r>
                        <a:rPr lang="es-MX" sz="2000" dirty="0"/>
                        <a:t>2</a:t>
                      </a:r>
                      <a:r>
                        <a:rPr lang="es-MX" sz="25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949329"/>
                  </a:ext>
                </a:extLst>
              </a:tr>
              <a:tr h="455517">
                <a:tc>
                  <a:txBody>
                    <a:bodyPr/>
                    <a:lstStyle/>
                    <a:p>
                      <a:r>
                        <a:rPr lang="es-MX" sz="2500" dirty="0"/>
                        <a:t>NaCl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56140"/>
                  </a:ext>
                </a:extLst>
              </a:tr>
              <a:tr h="455517">
                <a:tc>
                  <a:txBody>
                    <a:bodyPr/>
                    <a:lstStyle/>
                    <a:p>
                      <a:r>
                        <a:rPr lang="es-MX" sz="2500" dirty="0"/>
                        <a:t>NH</a:t>
                      </a:r>
                      <a:r>
                        <a:rPr lang="es-MX" sz="2000" dirty="0"/>
                        <a:t>3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442362"/>
                  </a:ext>
                </a:extLst>
              </a:tr>
              <a:tr h="455517">
                <a:tc>
                  <a:txBody>
                    <a:bodyPr/>
                    <a:lstStyle/>
                    <a:p>
                      <a:r>
                        <a:rPr lang="es-MX" sz="2500" dirty="0" err="1"/>
                        <a:t>CsBr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282760"/>
                  </a:ext>
                </a:extLst>
              </a:tr>
              <a:tr h="455517">
                <a:tc>
                  <a:txBody>
                    <a:bodyPr/>
                    <a:lstStyle/>
                    <a:p>
                      <a:r>
                        <a:rPr lang="es-MX" sz="2500" dirty="0"/>
                        <a:t>CO</a:t>
                      </a:r>
                      <a:r>
                        <a:rPr lang="es-MX" sz="2000" dirty="0"/>
                        <a:t>2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812773"/>
                  </a:ext>
                </a:extLst>
              </a:tr>
              <a:tr h="455517">
                <a:tc>
                  <a:txBody>
                    <a:bodyPr/>
                    <a:lstStyle/>
                    <a:p>
                      <a:r>
                        <a:rPr lang="es-MX" sz="2500" dirty="0"/>
                        <a:t>C</a:t>
                      </a:r>
                      <a:r>
                        <a:rPr lang="es-MX" sz="2000" dirty="0"/>
                        <a:t>2</a:t>
                      </a:r>
                      <a:r>
                        <a:rPr lang="es-MX" sz="2500" dirty="0"/>
                        <a:t>H</a:t>
                      </a:r>
                      <a:r>
                        <a:rPr lang="es-MX" sz="2000" dirty="0"/>
                        <a:t>2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562469"/>
                  </a:ext>
                </a:extLst>
              </a:tr>
              <a:tr h="455517">
                <a:tc>
                  <a:txBody>
                    <a:bodyPr/>
                    <a:lstStyle/>
                    <a:p>
                      <a:r>
                        <a:rPr lang="es-MX" sz="2500" dirty="0"/>
                        <a:t>C</a:t>
                      </a:r>
                      <a:r>
                        <a:rPr lang="es-MX" sz="2000" dirty="0"/>
                        <a:t>2</a:t>
                      </a:r>
                      <a:r>
                        <a:rPr lang="es-MX" sz="2500" dirty="0"/>
                        <a:t>H</a:t>
                      </a:r>
                      <a:r>
                        <a:rPr lang="es-MX" sz="2000" dirty="0"/>
                        <a:t>4</a:t>
                      </a:r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055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9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FF7ECD1D-004E-1753-8B6B-994324B74DAD}"/>
              </a:ext>
            </a:extLst>
          </p:cNvPr>
          <p:cNvSpPr/>
          <p:nvPr/>
        </p:nvSpPr>
        <p:spPr>
          <a:xfrm>
            <a:off x="384936" y="1506565"/>
            <a:ext cx="13470764" cy="1490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Partes del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</a:t>
            </a: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Organización de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elementos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la table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periódica</a:t>
            </a: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Características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periódicas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: Z, A,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configuración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electrónica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algn="just">
              <a:lnSpc>
                <a:spcPts val="2600"/>
              </a:lnSpc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07DB170E-C03D-332F-EF19-2BCCB84335FA}"/>
              </a:ext>
            </a:extLst>
          </p:cNvPr>
          <p:cNvSpPr/>
          <p:nvPr/>
        </p:nvSpPr>
        <p:spPr>
          <a:xfrm>
            <a:off x="5215251" y="308992"/>
            <a:ext cx="4405551" cy="1305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Repasamos</a:t>
            </a:r>
            <a:r>
              <a:rPr lang="en-US" sz="41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…</a:t>
            </a:r>
            <a:endParaRPr lang="en-US" sz="4100" b="1" dirty="0"/>
          </a:p>
        </p:txBody>
      </p:sp>
    </p:spTree>
    <p:extLst>
      <p:ext uri="{BB962C8B-B14F-4D97-AF65-F5344CB8AC3E}">
        <p14:creationId xmlns:p14="http://schemas.microsoft.com/office/powerpoint/2010/main" val="326956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424" y="0"/>
            <a:ext cx="7392976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94251" y="308992"/>
            <a:ext cx="4405551" cy="1305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Átomo</a:t>
            </a:r>
            <a:endParaRPr lang="en-US" sz="4100" b="1" dirty="0"/>
          </a:p>
        </p:txBody>
      </p:sp>
      <p:sp>
        <p:nvSpPr>
          <p:cNvPr id="4" name="Text 1"/>
          <p:cNvSpPr/>
          <p:nvPr/>
        </p:nvSpPr>
        <p:spPr>
          <a:xfrm>
            <a:off x="384936" y="1506566"/>
            <a:ext cx="6559561" cy="1420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 la unidad más pequeña de un elemento que conserva todas sus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propiedades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químicas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</a:t>
            </a: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 la base fundamental de toda la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materia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Es indivisible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en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reacciones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químicas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communes.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730925" y="4153972"/>
            <a:ext cx="4405551" cy="668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endParaRPr lang="en-US" sz="3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450" y="5016842"/>
            <a:ext cx="326231" cy="26098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362303" y="5016842"/>
            <a:ext cx="2474392" cy="652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4100" b="1" dirty="0" err="1">
                <a:solidFill>
                  <a:srgbClr val="FFFFFF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Ejemplo</a:t>
            </a:r>
            <a:endParaRPr lang="en-US" sz="4100" b="1" dirty="0"/>
          </a:p>
        </p:txBody>
      </p:sp>
      <p:sp>
        <p:nvSpPr>
          <p:cNvPr id="11" name="Text 7"/>
          <p:cNvSpPr/>
          <p:nvPr/>
        </p:nvSpPr>
        <p:spPr>
          <a:xfrm>
            <a:off x="936014" y="5885346"/>
            <a:ext cx="5904208" cy="1169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 átomo de </a:t>
            </a:r>
            <a:r>
              <a:rPr lang="en-US" sz="3000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oro (Au)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conserva todas las propiedades del oro, como su brillo y resistencia a la corrosión.</a:t>
            </a:r>
            <a:endParaRPr lang="en-US" sz="3000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80DD3309-42FF-9977-DAE5-8C1F46456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850" y="501798"/>
            <a:ext cx="326231" cy="26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368548" y="498878"/>
            <a:ext cx="71439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1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Molécula</a:t>
            </a:r>
            <a:endParaRPr lang="en-US" sz="4100" b="1" dirty="0"/>
          </a:p>
        </p:txBody>
      </p:sp>
      <p:sp>
        <p:nvSpPr>
          <p:cNvPr id="6" name="Text 3"/>
          <p:cNvSpPr/>
          <p:nvPr/>
        </p:nvSpPr>
        <p:spPr>
          <a:xfrm>
            <a:off x="1020604" y="3396020"/>
            <a:ext cx="3211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026" name="Picture 2" descr="Estructura molecular azul, cuidado de la piel y concepto biomédico, renderizado 3d. Ilustración 3d.">
            <a:extLst>
              <a:ext uri="{FF2B5EF4-FFF2-40B4-BE49-F238E27FC236}">
                <a16:creationId xmlns:a16="http://schemas.microsoft.com/office/drawing/2014/main" id="{5270B05B-BE62-E98E-D8F9-D57489E24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22" b="75921" l="29202" r="69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5" t="9210" r="24929" b="16667"/>
          <a:stretch>
            <a:fillRect/>
          </a:stretch>
        </p:blipFill>
        <p:spPr bwMode="auto">
          <a:xfrm>
            <a:off x="8123397" y="498877"/>
            <a:ext cx="6807792" cy="712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>
            <a:extLst>
              <a:ext uri="{FF2B5EF4-FFF2-40B4-BE49-F238E27FC236}">
                <a16:creationId xmlns:a16="http://schemas.microsoft.com/office/drawing/2014/main" id="{B11E3C19-2EEC-EFED-F562-0E9CC576C4EA}"/>
              </a:ext>
            </a:extLst>
          </p:cNvPr>
          <p:cNvSpPr/>
          <p:nvPr/>
        </p:nvSpPr>
        <p:spPr>
          <a:xfrm>
            <a:off x="384936" y="1506565"/>
            <a:ext cx="7738461" cy="1490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 la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unidad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compuestos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conjunto de dos o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más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unidos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por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enlaces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químicos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que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forman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unidad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estable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457200" indent="-45720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moléculas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pueden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estar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formadas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por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la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misma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clase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(O</a:t>
            </a:r>
            <a:r>
              <a:rPr lang="en-US" sz="2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N</a:t>
            </a:r>
            <a:r>
              <a:rPr lang="en-US" sz="2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) o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por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diferentes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clases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(CO</a:t>
            </a:r>
            <a:r>
              <a:rPr lang="en-US" sz="2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HNO</a:t>
            </a:r>
            <a:r>
              <a:rPr lang="en-US" sz="2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3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)</a:t>
            </a:r>
          </a:p>
        </p:txBody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575F71A8-EB1B-90FD-690C-58EEA795D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197" y="710964"/>
            <a:ext cx="326231" cy="260985"/>
          </a:xfrm>
          <a:prstGeom prst="rect">
            <a:avLst/>
          </a:prstGeom>
        </p:spPr>
      </p:pic>
      <p:sp>
        <p:nvSpPr>
          <p:cNvPr id="15" name="Text 6">
            <a:extLst>
              <a:ext uri="{FF2B5EF4-FFF2-40B4-BE49-F238E27FC236}">
                <a16:creationId xmlns:a16="http://schemas.microsoft.com/office/drawing/2014/main" id="{87980BE6-0D3B-7CEF-5EFA-BA3950182AD0}"/>
              </a:ext>
            </a:extLst>
          </p:cNvPr>
          <p:cNvSpPr/>
          <p:nvPr/>
        </p:nvSpPr>
        <p:spPr>
          <a:xfrm>
            <a:off x="2926197" y="5232645"/>
            <a:ext cx="2474392" cy="652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4100" b="1" dirty="0" err="1">
                <a:solidFill>
                  <a:srgbClr val="FFFFFF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Ejemplo</a:t>
            </a:r>
            <a:endParaRPr lang="en-US" sz="4100" b="1" dirty="0"/>
          </a:p>
        </p:txBody>
      </p:sp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8F151CEF-9170-867B-6F22-6F5A349A4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729" y="5198475"/>
            <a:ext cx="326231" cy="260985"/>
          </a:xfrm>
          <a:prstGeom prst="rect">
            <a:avLst/>
          </a:prstGeom>
        </p:spPr>
      </p:pic>
      <p:sp>
        <p:nvSpPr>
          <p:cNvPr id="17" name="Text 7">
            <a:extLst>
              <a:ext uri="{FF2B5EF4-FFF2-40B4-BE49-F238E27FC236}">
                <a16:creationId xmlns:a16="http://schemas.microsoft.com/office/drawing/2014/main" id="{82792F8D-FE53-A6F4-5263-609ACB6FA91B}"/>
              </a:ext>
            </a:extLst>
          </p:cNvPr>
          <p:cNvSpPr/>
          <p:nvPr/>
        </p:nvSpPr>
        <p:spPr>
          <a:xfrm>
            <a:off x="936013" y="5885346"/>
            <a:ext cx="7187383" cy="1169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molécula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</a:t>
            </a:r>
            <a:r>
              <a:rPr lang="en-US" sz="3000" dirty="0" err="1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agua</a:t>
            </a:r>
            <a:r>
              <a:rPr lang="en-US" sz="3000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(H</a:t>
            </a:r>
            <a:r>
              <a:rPr lang="en-US" sz="2000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</a:t>
            </a:r>
            <a:r>
              <a:rPr lang="en-US" sz="3000" dirty="0">
                <a:solidFill>
                  <a:srgbClr val="FF6BD8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O)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está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compuesta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por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un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oxígeno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y dos de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hidrógeno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Esta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molécula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tiene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características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únicas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que la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convierten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</a:t>
            </a:r>
            <a:r>
              <a:rPr lang="en-US" sz="3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solvent universal.</a:t>
            </a:r>
            <a:endParaRPr lang="en-US"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6554" y="79058"/>
            <a:ext cx="350150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Compuesto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5648325" y="1070860"/>
            <a:ext cx="495730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sustancia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formada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por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moléculas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</a:t>
            </a:r>
            <a:r>
              <a:rPr lang="en-US" sz="30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proporciones definidas y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constantes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Las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propiedades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son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diferentes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a las de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los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elementos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que lo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constituyen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.</a:t>
            </a: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Tienen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una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formula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química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específica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.</a:t>
            </a: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Sus components se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separan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mediante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procesos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unicamente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</a:rPr>
              <a:t>químicos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</a:rPr>
              <a:t>.</a:t>
            </a:r>
            <a:endParaRPr lang="en-US" sz="3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4066" y="1241514"/>
            <a:ext cx="453628" cy="4536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1795165" y="1940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H₂O (Agua)</a:t>
            </a:r>
            <a:endParaRPr lang="en-US" sz="2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9541" y="3078716"/>
            <a:ext cx="453628" cy="45362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728217" y="38547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NaCl (Sal)</a:t>
            </a:r>
            <a:endParaRPr lang="en-US" sz="22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9541" y="4967939"/>
            <a:ext cx="453628" cy="45362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1379545" y="5543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CO₂ (</a:t>
            </a:r>
            <a:r>
              <a:rPr lang="en-US" sz="2200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dióxido</a:t>
            </a: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 de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carbono</a:t>
            </a:r>
            <a:r>
              <a:rPr lang="en-US" sz="22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)</a:t>
            </a:r>
            <a:endParaRPr lang="en-US" sz="2200" dirty="0"/>
          </a:p>
        </p:txBody>
      </p:sp>
      <p:pic>
        <p:nvPicPr>
          <p:cNvPr id="17" name="Image 1" descr="preencoded.png">
            <a:extLst>
              <a:ext uri="{FF2B5EF4-FFF2-40B4-BE49-F238E27FC236}">
                <a16:creationId xmlns:a16="http://schemas.microsoft.com/office/drawing/2014/main" id="{C71DF4DA-A78D-03EE-D33B-31E1E143E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922" y="378676"/>
            <a:ext cx="326231" cy="26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42624"/>
            <a:ext cx="5486400" cy="81869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30400" y="86200"/>
            <a:ext cx="5486400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Fuerzas</a:t>
            </a:r>
            <a:r>
              <a:rPr lang="en-US" sz="420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 </a:t>
            </a:r>
            <a:r>
              <a:rPr lang="en-US" sz="420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intramoleculares</a:t>
            </a:r>
            <a:endParaRPr lang="en-US" sz="4200" b="1" dirty="0"/>
          </a:p>
        </p:txBody>
      </p:sp>
      <p:sp>
        <p:nvSpPr>
          <p:cNvPr id="4" name="Text 1"/>
          <p:cNvSpPr/>
          <p:nvPr/>
        </p:nvSpPr>
        <p:spPr>
          <a:xfrm>
            <a:off x="203200" y="1668305"/>
            <a:ext cx="8775700" cy="55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3000" dirty="0">
                <a:solidFill>
                  <a:schemeClr val="bg1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Son las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fuerzas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atracción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que mantienen unidos a los átomos dentro de una molécula, determinando su estabilidad y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estructura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fuerzas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forman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los</a:t>
            </a:r>
            <a:r>
              <a:rPr lang="en-US" sz="30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enlaces </a:t>
            </a:r>
            <a:r>
              <a:rPr lang="en-US" sz="30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químicos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2028825" y="3695700"/>
            <a:ext cx="2881670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000" b="1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Enlaces Covalentes</a:t>
            </a:r>
            <a:endParaRPr lang="en-US" sz="3000" b="1" dirty="0"/>
          </a:p>
        </p:txBody>
      </p:sp>
      <p:sp>
        <p:nvSpPr>
          <p:cNvPr id="7" name="Text 3"/>
          <p:cNvSpPr/>
          <p:nvPr/>
        </p:nvSpPr>
        <p:spPr>
          <a:xfrm>
            <a:off x="1930400" y="4114800"/>
            <a:ext cx="6367701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Ocurre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cuando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se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comparten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electrones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de forma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equitativa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(no polar) o Desigual (polar)</a:t>
            </a: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1854200" y="5912227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000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Enlaces Iónicos</a:t>
            </a:r>
            <a:endParaRPr lang="en-US" sz="3000" dirty="0"/>
          </a:p>
        </p:txBody>
      </p:sp>
      <p:sp>
        <p:nvSpPr>
          <p:cNvPr id="10" name="Text 5"/>
          <p:cNvSpPr/>
          <p:nvPr/>
        </p:nvSpPr>
        <p:spPr>
          <a:xfrm>
            <a:off x="1854200" y="6332596"/>
            <a:ext cx="5461000" cy="914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Ocurre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cuando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los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electrones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se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ceden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</a:p>
          <a:p>
            <a:pPr marL="0" indent="0" algn="just">
              <a:lnSpc>
                <a:spcPts val="265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entre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moléculas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650" dirty="0"/>
          </a:p>
        </p:txBody>
      </p:sp>
      <p:pic>
        <p:nvPicPr>
          <p:cNvPr id="15" name="Gráfico 14" descr="Flecha: curva con sentido de las agujas del reloj contorno">
            <a:extLst>
              <a:ext uri="{FF2B5EF4-FFF2-40B4-BE49-F238E27FC236}">
                <a16:creationId xmlns:a16="http://schemas.microsoft.com/office/drawing/2014/main" id="{625A8812-7620-5D20-09AC-19283901D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33400" y="6245840"/>
            <a:ext cx="914400" cy="914400"/>
          </a:xfrm>
          <a:prstGeom prst="rect">
            <a:avLst/>
          </a:prstGeom>
        </p:spPr>
      </p:pic>
      <p:pic>
        <p:nvPicPr>
          <p:cNvPr id="17" name="Gráfico 16" descr="Ordenar con relleno sólido">
            <a:extLst>
              <a:ext uri="{FF2B5EF4-FFF2-40B4-BE49-F238E27FC236}">
                <a16:creationId xmlns:a16="http://schemas.microsoft.com/office/drawing/2014/main" id="{8BE5C0A0-0BE1-DC86-0C8E-9782E0067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533400" y="3929419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1624925" y="5343584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00" b="1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Enlace Covalente</a:t>
            </a:r>
            <a:endParaRPr lang="en-US" sz="2500" b="1" dirty="0"/>
          </a:p>
        </p:txBody>
      </p:sp>
      <p:sp>
        <p:nvSpPr>
          <p:cNvPr id="5" name="Text 2"/>
          <p:cNvSpPr/>
          <p:nvPr/>
        </p:nvSpPr>
        <p:spPr>
          <a:xfrm>
            <a:off x="1008161" y="5764946"/>
            <a:ext cx="4211003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Ejemplos: H₂O, CO₂, CH₄, NH₃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427235" y="6326544"/>
            <a:ext cx="6481565" cy="1009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comparten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electrones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entre átomos no metálicos. Muy comunes en compuestos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orgánicos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9273699" y="5367663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00" b="1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Enlace Iónico</a:t>
            </a:r>
            <a:endParaRPr lang="en-US" sz="2500" b="1" dirty="0"/>
          </a:p>
        </p:txBody>
      </p:sp>
      <p:sp>
        <p:nvSpPr>
          <p:cNvPr id="9" name="Text 5"/>
          <p:cNvSpPr/>
          <p:nvPr/>
        </p:nvSpPr>
        <p:spPr>
          <a:xfrm>
            <a:off x="8841900" y="5779560"/>
            <a:ext cx="4211003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Ejemplos: NaCl, CaCl₂, MgO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8340529" y="6326543"/>
            <a:ext cx="5747086" cy="1009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ceden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o </a:t>
            </a:r>
            <a:r>
              <a:rPr lang="en-US" sz="2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transfieren</a:t>
            </a:r>
            <a:r>
              <a:rPr lang="en-US" sz="2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electrones. Na⁺ cede un electrón a Cl⁻, formando una atracción electrostática.</a:t>
            </a:r>
            <a:endParaRPr lang="en-US" sz="2500" dirty="0"/>
          </a:p>
        </p:txBody>
      </p:sp>
      <p:pic>
        <p:nvPicPr>
          <p:cNvPr id="2050" name="Picture 2" descr="Molécula De Glucosa. Fórmula Estructural Química Molecular Ilustración del  Vector - Ilustración de nivel, alimento: 285233371">
            <a:extLst>
              <a:ext uri="{FF2B5EF4-FFF2-40B4-BE49-F238E27FC236}">
                <a16:creationId xmlns:a16="http://schemas.microsoft.com/office/drawing/2014/main" id="{1F9A9C4B-46C8-94FE-60E5-95827EFA5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1500"/>
          <a:stretch>
            <a:fillRect/>
          </a:stretch>
        </p:blipFill>
        <p:spPr bwMode="auto">
          <a:xfrm>
            <a:off x="1178712" y="227926"/>
            <a:ext cx="4978610" cy="47123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20+ Molécula Nacl Ilustraciones de Stock, gráficos vectoriales libres de  derechos y clip art - iStock | Fórmula química">
            <a:extLst>
              <a:ext uri="{FF2B5EF4-FFF2-40B4-BE49-F238E27FC236}">
                <a16:creationId xmlns:a16="http://schemas.microsoft.com/office/drawing/2014/main" id="{346257DE-E31F-4932-75F7-49427865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14" y="478610"/>
            <a:ext cx="4461689" cy="44616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620" y="184012"/>
            <a:ext cx="12317968" cy="596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Importancia de las Fuerzas Intramoleculares</a:t>
            </a:r>
            <a:endParaRPr lang="en-US" sz="3750" b="1" dirty="0"/>
          </a:p>
        </p:txBody>
      </p:sp>
      <p:sp>
        <p:nvSpPr>
          <p:cNvPr id="7" name="Text 3"/>
          <p:cNvSpPr/>
          <p:nvPr/>
        </p:nvSpPr>
        <p:spPr>
          <a:xfrm>
            <a:off x="5979763" y="1141958"/>
            <a:ext cx="3824637" cy="354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b="1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Estabilidad</a:t>
            </a:r>
            <a:r>
              <a:rPr lang="en-US" sz="3200" b="1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 Molecular</a:t>
            </a:r>
          </a:p>
          <a:p>
            <a:pPr marL="0" indent="0" algn="l">
              <a:lnSpc>
                <a:spcPts val="2350"/>
              </a:lnSpc>
              <a:buNone/>
            </a:pPr>
            <a:endParaRPr lang="en-US" sz="3200" b="1" dirty="0">
              <a:solidFill>
                <a:srgbClr val="E0D6DE"/>
              </a:solidFill>
              <a:latin typeface="Fira Mono Medium" pitchFamily="34" charset="0"/>
              <a:ea typeface="Fira Mono Medium" pitchFamily="34" charset="-122"/>
              <a:cs typeface="Fira Mono Medium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Determina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la Resistencia de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una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</a:t>
            </a: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molécula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para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romperse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o </a:t>
            </a: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Cambiar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de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estructura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.</a:t>
            </a:r>
            <a:endParaRPr lang="en-US" sz="3200" dirty="0">
              <a:latin typeface="Fira Sans" panose="020B05030500000200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979763" y="3208020"/>
            <a:ext cx="2721531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b="1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Reactividad</a:t>
            </a:r>
            <a:r>
              <a:rPr lang="en-US" sz="3200" b="1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 </a:t>
            </a:r>
            <a:r>
              <a:rPr lang="en-US" sz="3200" b="1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Química</a:t>
            </a:r>
            <a:endParaRPr lang="en-US" sz="3200" b="1" dirty="0">
              <a:solidFill>
                <a:srgbClr val="E0D6DE"/>
              </a:solidFill>
              <a:latin typeface="Fira Mono Medium" pitchFamily="34" charset="0"/>
              <a:ea typeface="Fira Mono Medium" pitchFamily="34" charset="-122"/>
              <a:cs typeface="Fira Mono Medium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endParaRPr lang="en-US" sz="3200" b="1" dirty="0">
              <a:solidFill>
                <a:srgbClr val="E0D6DE"/>
              </a:solidFill>
              <a:latin typeface="Fira Mono Medium" pitchFamily="34" charset="0"/>
              <a:ea typeface="Fira Mono Medium" pitchFamily="34" charset="-122"/>
              <a:cs typeface="Fira Mono Medium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Influyen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en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la forma como las </a:t>
            </a: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moléculas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participant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en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</a:t>
            </a: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Las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reacciones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químicas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.</a:t>
            </a:r>
            <a:endParaRPr lang="en-US" sz="3200" dirty="0">
              <a:latin typeface="Fira Sans" panose="020B0503050000020004" pitchFamily="34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5954433" y="5217824"/>
            <a:ext cx="2721531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3200" b="1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Propiedades</a:t>
            </a:r>
            <a:r>
              <a:rPr lang="en-US" sz="3200" b="1" dirty="0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 </a:t>
            </a:r>
            <a:r>
              <a:rPr lang="en-US" sz="3200" b="1" dirty="0" err="1">
                <a:solidFill>
                  <a:srgbClr val="E0D6DE"/>
                </a:solidFill>
                <a:latin typeface="Fira Mono Medium" pitchFamily="34" charset="0"/>
                <a:ea typeface="Fira Mono Medium" pitchFamily="34" charset="-122"/>
                <a:cs typeface="Fira Mono Medium" pitchFamily="34" charset="-120"/>
              </a:rPr>
              <a:t>Físicas</a:t>
            </a:r>
            <a:endParaRPr lang="en-US" sz="3200" b="1" dirty="0">
              <a:solidFill>
                <a:srgbClr val="E0D6DE"/>
              </a:solidFill>
              <a:latin typeface="Fira Mono Medium" pitchFamily="34" charset="0"/>
              <a:ea typeface="Fira Mono Medium" pitchFamily="34" charset="-122"/>
              <a:cs typeface="Fira Mono Medium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endParaRPr lang="en-US" sz="3200" b="1" dirty="0">
              <a:solidFill>
                <a:srgbClr val="E0D6DE"/>
              </a:solidFill>
              <a:latin typeface="Fira Mono Medium" pitchFamily="34" charset="0"/>
              <a:ea typeface="Fira Mono Medium" pitchFamily="34" charset="-122"/>
              <a:cs typeface="Fira Mono Medium" pitchFamily="34" charset="-120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Afectan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los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puntos de fusion, </a:t>
            </a: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punto de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ebullición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y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otras</a:t>
            </a:r>
            <a:endParaRPr lang="en-US" sz="3200" dirty="0">
              <a:solidFill>
                <a:srgbClr val="E0D6DE"/>
              </a:solidFill>
              <a:latin typeface="Fira Sans" panose="020B0503050000020004" pitchFamily="34" charset="0"/>
              <a:ea typeface="Fira Mono Medium" pitchFamily="34" charset="-122"/>
            </a:endParaRPr>
          </a:p>
          <a:p>
            <a:pPr marL="0" indent="0" algn="l">
              <a:lnSpc>
                <a:spcPts val="2350"/>
              </a:lnSpc>
              <a:buNone/>
            </a:pP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características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 </a:t>
            </a:r>
            <a:r>
              <a:rPr lang="en-US" sz="3200" dirty="0" err="1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físicas</a:t>
            </a:r>
            <a:r>
              <a:rPr lang="en-US" sz="3200" dirty="0">
                <a:solidFill>
                  <a:srgbClr val="E0D6DE"/>
                </a:solidFill>
                <a:latin typeface="Fira Sans" panose="020B0503050000020004" pitchFamily="34" charset="0"/>
                <a:ea typeface="Fira Mono Medium" pitchFamily="34" charset="-122"/>
              </a:rPr>
              <a:t>.</a:t>
            </a:r>
            <a:endParaRPr lang="en-US" sz="3200" dirty="0">
              <a:latin typeface="Fira Sans" panose="020B0503050000020004" pitchFamily="34" charset="0"/>
            </a:endParaRPr>
          </a:p>
        </p:txBody>
      </p:sp>
      <p:pic>
        <p:nvPicPr>
          <p:cNvPr id="4098" name="Picture 2" descr="Química en la pc: diseñando moléculas y compuestos – Entramar – Tecnología  Educativa Digital">
            <a:extLst>
              <a:ext uri="{FF2B5EF4-FFF2-40B4-BE49-F238E27FC236}">
                <a16:creationId xmlns:a16="http://schemas.microsoft.com/office/drawing/2014/main" id="{CEE7A594-A608-95D5-29EF-9A8C560D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39" b="92992" l="7607" r="90808">
                        <a14:foregroundMark x1="60856" y1="7278" x2="55309" y2="7008"/>
                        <a14:foregroundMark x1="32488" y1="46092" x2="30903" y2="57682"/>
                        <a14:foregroundMark x1="34073" y1="91105" x2="29794" y2="92183"/>
                        <a14:foregroundMark x1="9033" y1="89488" x2="7607" y2="82480"/>
                        <a14:foregroundMark x1="14422" y1="93261" x2="9509" y2="92453"/>
                        <a14:foregroundMark x1="90491" y1="48518" x2="90808" y2="54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6700">
            <a:off x="-593759" y="2396340"/>
            <a:ext cx="6725571" cy="374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1" descr="preencoded.png">
            <a:extLst>
              <a:ext uri="{FF2B5EF4-FFF2-40B4-BE49-F238E27FC236}">
                <a16:creationId xmlns:a16="http://schemas.microsoft.com/office/drawing/2014/main" id="{334B04A0-D3CF-5223-1158-359BA574F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413" y="1160711"/>
            <a:ext cx="326231" cy="260985"/>
          </a:xfrm>
          <a:prstGeom prst="rect">
            <a:avLst/>
          </a:prstGeom>
        </p:spPr>
      </p:pic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4C221563-8B9A-03F9-DB77-7FBA57FC0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412" y="3208020"/>
            <a:ext cx="326231" cy="260985"/>
          </a:xfrm>
          <a:prstGeom prst="rect">
            <a:avLst/>
          </a:prstGeom>
        </p:spPr>
      </p:pic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72E03205-3454-3739-3333-02FE745AE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413" y="5255329"/>
            <a:ext cx="326231" cy="2609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F63BDC3-4923-C127-ED09-CEBF218810E9}"/>
              </a:ext>
            </a:extLst>
          </p:cNvPr>
          <p:cNvSpPr/>
          <p:nvPr/>
        </p:nvSpPr>
        <p:spPr>
          <a:xfrm>
            <a:off x="2093467" y="228600"/>
            <a:ext cx="4721780" cy="596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 err="1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Necesitamos</a:t>
            </a:r>
            <a:r>
              <a:rPr lang="en-US" sz="3750" b="1" dirty="0">
                <a:solidFill>
                  <a:srgbClr val="FBF3FA"/>
                </a:solidFill>
                <a:latin typeface="Fira Mono Medium" pitchFamily="34" charset="0"/>
                <a:ea typeface="Fira Mono Medium" pitchFamily="34" charset="-122"/>
              </a:rPr>
              <a:t> saber…</a:t>
            </a:r>
            <a:endParaRPr lang="en-US" sz="3750" b="1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2E04371-B964-7CDE-A7E5-4D0C1965313D}"/>
              </a:ext>
            </a:extLst>
          </p:cNvPr>
          <p:cNvSpPr/>
          <p:nvPr/>
        </p:nvSpPr>
        <p:spPr>
          <a:xfrm>
            <a:off x="197852" y="1115969"/>
            <a:ext cx="82483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500" b="1" u="sng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Regla del </a:t>
            </a:r>
            <a:r>
              <a:rPr lang="en-US" sz="3500" b="1" u="sng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octeto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: Es la norma que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siguen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átomos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cuando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ganan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pierden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o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comparten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electrones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y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consiste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que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adquieren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la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estructura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del gas noble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más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próximo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(8 electrons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el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último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nivel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).</a:t>
            </a: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3500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500" b="1" u="sng" dirty="0" err="1">
                <a:solidFill>
                  <a:srgbClr val="E0D6DE"/>
                </a:solidFill>
                <a:latin typeface="Fira Sans" pitchFamily="34" charset="0"/>
              </a:rPr>
              <a:t>Configuración</a:t>
            </a:r>
            <a:r>
              <a:rPr lang="en-US" sz="3500" b="1" u="sng" dirty="0">
                <a:solidFill>
                  <a:srgbClr val="E0D6DE"/>
                </a:solidFill>
                <a:latin typeface="Fira Sans" pitchFamily="34" charset="0"/>
              </a:rPr>
              <a:t> electronica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: es la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distribución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específica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de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los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electrones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de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cada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elemento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los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orbitales de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energía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.</a:t>
            </a: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3500" b="1" u="sng" dirty="0">
              <a:solidFill>
                <a:srgbClr val="E0D6DE"/>
              </a:solidFill>
              <a:latin typeface="Fira Sans" pitchFamily="34" charset="0"/>
            </a:endParaRPr>
          </a:p>
          <a:p>
            <a:pPr marL="457200" indent="-45720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3500" b="1" u="sng" dirty="0" err="1">
                <a:solidFill>
                  <a:srgbClr val="E0D6DE"/>
                </a:solidFill>
                <a:latin typeface="Fira Sans" pitchFamily="34" charset="0"/>
              </a:rPr>
              <a:t>Electrones</a:t>
            </a:r>
            <a:r>
              <a:rPr lang="en-US" sz="3500" b="1" u="sng" dirty="0">
                <a:solidFill>
                  <a:srgbClr val="E0D6DE"/>
                </a:solidFill>
                <a:latin typeface="Fira Sans" pitchFamily="34" charset="0"/>
              </a:rPr>
              <a:t> de Valencia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: son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los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electrones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que se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encuentran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en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la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capa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mpas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externa del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átomo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y son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los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que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determinan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su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capacidad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para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formar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enlaces y su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comportamiento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 </a:t>
            </a:r>
            <a:r>
              <a:rPr lang="en-US" sz="3500" dirty="0" err="1">
                <a:solidFill>
                  <a:srgbClr val="E0D6DE"/>
                </a:solidFill>
                <a:latin typeface="Fira Sans" pitchFamily="34" charset="0"/>
              </a:rPr>
              <a:t>químico</a:t>
            </a:r>
            <a:r>
              <a:rPr lang="en-US" sz="3500" dirty="0">
                <a:solidFill>
                  <a:srgbClr val="E0D6DE"/>
                </a:solidFill>
                <a:latin typeface="Fira Sans" pitchFamily="34" charset="0"/>
              </a:rPr>
              <a:t>.</a:t>
            </a:r>
            <a:endParaRPr lang="en-US" sz="3500" dirty="0"/>
          </a:p>
        </p:txBody>
      </p:sp>
      <p:pic>
        <p:nvPicPr>
          <p:cNvPr id="5122" name="Picture 2" descr="Imágenes de Electrones protones - Descarga gratuita en Freepik">
            <a:extLst>
              <a:ext uri="{FF2B5EF4-FFF2-40B4-BE49-F238E27FC236}">
                <a16:creationId xmlns:a16="http://schemas.microsoft.com/office/drawing/2014/main" id="{F91E1F0B-552D-BED1-8059-57449C266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43" b="92297" l="10000" r="90000">
                        <a14:foregroundMark x1="43919" y1="11081" x2="50405" y2="6622"/>
                        <a14:foregroundMark x1="50405" y1="6622" x2="57027" y2="8378"/>
                        <a14:foregroundMark x1="57027" y1="8378" x2="57973" y2="11757"/>
                        <a14:foregroundMark x1="55946" y1="45676" x2="47703" y2="55676"/>
                        <a14:foregroundMark x1="47703" y1="55676" x2="43378" y2="50270"/>
                        <a14:foregroundMark x1="43378" y1="50270" x2="50270" y2="45676"/>
                        <a14:foregroundMark x1="50270" y1="45676" x2="52568" y2="45811"/>
                        <a14:foregroundMark x1="33243" y1="26081" x2="64189" y2="40000"/>
                        <a14:foregroundMark x1="64189" y1="40000" x2="69595" y2="43919"/>
                        <a14:foregroundMark x1="62297" y1="22297" x2="66351" y2="45676"/>
                        <a14:foregroundMark x1="66351" y1="45676" x2="63649" y2="75541"/>
                        <a14:foregroundMark x1="57432" y1="89595" x2="50405" y2="92297"/>
                        <a14:foregroundMark x1="50405" y1="92297" x2="45811" y2="90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228600"/>
            <a:ext cx="6407150" cy="64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6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747</Words>
  <Application>Microsoft Office PowerPoint</Application>
  <PresentationFormat>Personalizado</PresentationFormat>
  <Paragraphs>174</Paragraphs>
  <Slides>16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Fira Mono Medium</vt:lpstr>
      <vt:lpstr>Fira Sans</vt:lpstr>
      <vt:lpstr>Calibri</vt:lpstr>
      <vt:lpstr>Arial</vt:lpstr>
      <vt:lpstr>Aptos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ALEJANDRA SOFIA</cp:lastModifiedBy>
  <cp:revision>22</cp:revision>
  <dcterms:created xsi:type="dcterms:W3CDTF">2025-09-26T12:28:36Z</dcterms:created>
  <dcterms:modified xsi:type="dcterms:W3CDTF">2025-10-24T00:21:19Z</dcterms:modified>
</cp:coreProperties>
</file>